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Proxima Nova"/>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ProximaNova-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ProximaNova-italic.fntdata"/><Relationship Id="rId21" Type="http://schemas.openxmlformats.org/officeDocument/2006/relationships/slide" Target="slides/slide16.xml"/><Relationship Id="rId65" Type="http://schemas.openxmlformats.org/officeDocument/2006/relationships/font" Target="fonts/ProximaNova-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ProximaNova-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259f887a4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259f887a4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6da6c6490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6da6c6490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6da6c6490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6da6c6490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6da6c6490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26da6c6490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6da6c6490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26da6c6490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6da6c6490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6da6c6490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6da6c6490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6da6c6490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f553afd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f553afd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5afcb8d6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25afcb8d6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b3d09b9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b3d09b9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b3d09b9f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b3d09b9f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25b68eaba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25b68eaba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25afcb8d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25afcb8d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b75e61d1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b75e61d1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bb0c8d7c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bb0c8d7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vi" sz="1400">
                <a:solidFill>
                  <a:schemeClr val="dk1"/>
                </a:solidFill>
                <a:latin typeface="Proxima Nova"/>
                <a:ea typeface="Proxima Nova"/>
                <a:cs typeface="Proxima Nova"/>
                <a:sym typeface="Proxima Nova"/>
              </a:rPr>
              <a:t>Các thuật toán trong bài sẽ dùng trong bài có độ phức tạp O(n.logn) như merge sort, heap sort)(Các thuật toán trong bài sẽ dùng trong bài có độ phức tạp O(n.logn) như merge sort, heap sort</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bb0c8d7c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bb0c8d7c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vi" sz="1400">
                <a:solidFill>
                  <a:schemeClr val="dk1"/>
                </a:solidFill>
                <a:latin typeface="Proxima Nova"/>
                <a:ea typeface="Proxima Nova"/>
                <a:cs typeface="Proxima Nova"/>
                <a:sym typeface="Proxima Nova"/>
              </a:rPr>
              <a:t>Các thuật toán trong bài sẽ dùng trong bài có độ phức tạp O(n.logn) như merge sort, heap sort)(Các thuật toán trong bài sẽ dùng trong bài có độ phức tạp O(n.logn) như merge sort, heap sort</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bb0c8d7c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bb0c8d7c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vi" sz="1400">
                <a:solidFill>
                  <a:schemeClr val="dk1"/>
                </a:solidFill>
                <a:latin typeface="Proxima Nova"/>
                <a:ea typeface="Proxima Nova"/>
                <a:cs typeface="Proxima Nova"/>
                <a:sym typeface="Proxima Nova"/>
              </a:rPr>
              <a:t>Các thuật toán trong bài sẽ dùng trong bài có độ phức tạp O(n.logn) như merge sort, heap sort)(Các thuật toán trong bài sẽ dùng trong bài có độ phức tạp O(n.logn) như merge sort, heap sort</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b75e61d1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b75e61d1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bb0c8d7c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bb0c8d7c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vi" sz="1400">
                <a:solidFill>
                  <a:schemeClr val="dk1"/>
                </a:solidFill>
                <a:latin typeface="Proxima Nova"/>
                <a:ea typeface="Proxima Nova"/>
                <a:cs typeface="Proxima Nova"/>
                <a:sym typeface="Proxima Nova"/>
              </a:rPr>
              <a:t>Các thuật toán trong bài sẽ dùng trong bài có độ phức tạp O(n.logn) như merge sort, heap sort)(Các thuật toán trong bài sẽ dùng trong bài có độ phức tạp O(n.logn) như merge sort, heap sort</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5afcb8d6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5afcb8d6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5afcb8d6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25afcb8d6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5afcb8d6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5afcb8d6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59f887a4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59f887a4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5afcb8d6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5afcb8d6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6da6c6490_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6da6c6490_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5ced33b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25ced33b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5ced33b8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5ced33b8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5ced33b8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5ced33b8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5ced33b8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5ced33b8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5ced33b8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25ced33b8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25ced33b8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25ced33b8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5ced33b8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5ced33b8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5ced33b8e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5ced33b8e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5b68eab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5b68eab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5ced33b8e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25ced33b8e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5ced33b8e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25ced33b8e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5ced33b8e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25ced33b8e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25ced33b8e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25ced33b8e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25ced33b8e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25ced33b8e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25ced33b8e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25ced33b8e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25ced33b8e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25ced33b8e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25ced33b8e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25ced33b8e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25ced33b8e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25ced33b8e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26da6c6490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26da6c6490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5b68eab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5b68eaba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5ced33b8e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5ced33b8e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4b75e61d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4b75e61d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Clr>
                <a:schemeClr val="dk1"/>
              </a:buClr>
              <a:buSzPts val="1100"/>
              <a:buFont typeface="Arial"/>
              <a:buNone/>
            </a:pPr>
            <a:r>
              <a:rPr lang="vi" sz="1400">
                <a:solidFill>
                  <a:schemeClr val="dk1"/>
                </a:solidFill>
                <a:latin typeface="Proxima Nova"/>
                <a:ea typeface="Proxima Nova"/>
                <a:cs typeface="Proxima Nova"/>
                <a:sym typeface="Proxima Nova"/>
              </a:rPr>
              <a:t>Các thuật toán trong bài sẽ dùng trong bài có độ phức tạp O(n.logn) như merge sort, heap sort)(Các thuật toán trong bài sẽ dùng trong bài có độ phức tạp O(n.logn) như merge sort, heap sort</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b75e61d1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b75e61d1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1400">
                <a:solidFill>
                  <a:schemeClr val="dk1"/>
                </a:solidFill>
                <a:latin typeface="Proxima Nova"/>
                <a:ea typeface="Proxima Nova"/>
                <a:cs typeface="Proxima Nova"/>
                <a:sym typeface="Proxima Nova"/>
              </a:rPr>
              <a:t>vì thuật toán chạy đệ quy ban đầu chia mảng ra làm 2 phần sau đó việc tìm được mảng strip mất O(n), sắp xếp strip mất O(nlogn) và tìm khoảng cách nhỏ nhất trong strip mất O(n)</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b75e61d1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b75e61d1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4b75e61d1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4b75e61d1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vi" sz="1400">
                <a:solidFill>
                  <a:schemeClr val="dk1"/>
                </a:solidFill>
                <a:latin typeface="Proxima Nova"/>
                <a:ea typeface="Proxima Nova"/>
                <a:cs typeface="Proxima Nova"/>
                <a:sym typeface="Proxima Nova"/>
              </a:rPr>
              <a:t>slide này sẽ chứng minh có trong word</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b75e61d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4b75e61d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4b75e61d1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4b75e61d1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259f887a4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259f887a4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4b75e61d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4b75e61d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259f887a4c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259f887a4c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25ced33b8e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25ced33b8e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25ced33b8e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25ced33b8e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6da6c649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6da6c649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50.png"/><Relationship Id="rId5"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vi"/>
              <a:t>GEOMETRIC ALGORITHM</a:t>
            </a:r>
            <a:endParaRPr b="1"/>
          </a:p>
        </p:txBody>
      </p:sp>
      <p:sp>
        <p:nvSpPr>
          <p:cNvPr id="60" name="Google Shape;60;p13"/>
          <p:cNvSpPr txBox="1"/>
          <p:nvPr>
            <p:ph idx="1" type="subTitle"/>
          </p:nvPr>
        </p:nvSpPr>
        <p:spPr>
          <a:xfrm>
            <a:off x="1657350" y="3225200"/>
            <a:ext cx="5329200" cy="1104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vi"/>
              <a:t>Ngô Xuân Cường - 21520663</a:t>
            </a:r>
            <a:endParaRPr/>
          </a:p>
          <a:p>
            <a:pPr indent="0" lvl="0" marL="0" rtl="0" algn="ctr">
              <a:spcBef>
                <a:spcPts val="0"/>
              </a:spcBef>
              <a:spcAft>
                <a:spcPts val="0"/>
              </a:spcAft>
              <a:buNone/>
            </a:pPr>
            <a:r>
              <a:rPr lang="vi"/>
              <a:t>Đoàn Quang Hưng - 21520884</a:t>
            </a:r>
            <a:endParaRPr/>
          </a:p>
          <a:p>
            <a:pPr indent="0" lvl="0" marL="0" rtl="0" algn="ctr">
              <a:spcBef>
                <a:spcPts val="0"/>
              </a:spcBef>
              <a:spcAft>
                <a:spcPts val="0"/>
              </a:spcAft>
              <a:buNone/>
            </a:pPr>
            <a:r>
              <a:rPr lang="vi"/>
              <a:t>Mai Phúc Minh - 2152</a:t>
            </a:r>
            <a:r>
              <a:rPr lang="vi"/>
              <a:t>1127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Ưu điểm</a:t>
            </a:r>
            <a:endParaRPr b="1">
              <a:solidFill>
                <a:schemeClr val="lt1"/>
              </a:solidFill>
            </a:endParaRPr>
          </a:p>
        </p:txBody>
      </p:sp>
      <p:sp>
        <p:nvSpPr>
          <p:cNvPr id="143" name="Google Shape;143;p22"/>
          <p:cNvSpPr txBox="1"/>
          <p:nvPr/>
        </p:nvSpPr>
        <p:spPr>
          <a:xfrm>
            <a:off x="471475" y="1396300"/>
            <a:ext cx="3193200" cy="17256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Trực quan.</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Giải quyết được nhiều vấn đề trong cuộc sống.</a:t>
            </a:r>
            <a:endParaRPr sz="1800">
              <a:solidFill>
                <a:schemeClr val="lt1"/>
              </a:solidFill>
              <a:latin typeface="Proxima Nova"/>
              <a:ea typeface="Proxima Nova"/>
              <a:cs typeface="Proxima Nova"/>
              <a:sym typeface="Proxima Nova"/>
            </a:endParaRPr>
          </a:p>
        </p:txBody>
      </p:sp>
      <p:pic>
        <p:nvPicPr>
          <p:cNvPr id="144" name="Google Shape;144;p22"/>
          <p:cNvPicPr preferRelativeResize="0"/>
          <p:nvPr/>
        </p:nvPicPr>
        <p:blipFill>
          <a:blip r:embed="rId3">
            <a:alphaModFix/>
          </a:blip>
          <a:stretch>
            <a:fillRect/>
          </a:stretch>
        </p:blipFill>
        <p:spPr>
          <a:xfrm>
            <a:off x="4757650" y="536700"/>
            <a:ext cx="2649550" cy="1829157"/>
          </a:xfrm>
          <a:prstGeom prst="rect">
            <a:avLst/>
          </a:prstGeom>
          <a:noFill/>
          <a:ln>
            <a:noFill/>
          </a:ln>
        </p:spPr>
      </p:pic>
      <p:pic>
        <p:nvPicPr>
          <p:cNvPr id="145" name="Google Shape;145;p22"/>
          <p:cNvPicPr preferRelativeResize="0"/>
          <p:nvPr/>
        </p:nvPicPr>
        <p:blipFill>
          <a:blip r:embed="rId4">
            <a:alphaModFix/>
          </a:blip>
          <a:stretch>
            <a:fillRect/>
          </a:stretch>
        </p:blipFill>
        <p:spPr>
          <a:xfrm>
            <a:off x="4757650" y="2458722"/>
            <a:ext cx="2649548" cy="21118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Nhược điểm</a:t>
            </a:r>
            <a:endParaRPr b="1">
              <a:solidFill>
                <a:schemeClr val="lt1"/>
              </a:solidFill>
            </a:endParaRPr>
          </a:p>
        </p:txBody>
      </p:sp>
      <p:sp>
        <p:nvSpPr>
          <p:cNvPr id="151" name="Google Shape;151;p23"/>
          <p:cNvSpPr txBox="1"/>
          <p:nvPr/>
        </p:nvSpPr>
        <p:spPr>
          <a:xfrm>
            <a:off x="471475" y="1396300"/>
            <a:ext cx="3193200" cy="20550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Đòi hỏi kiến thức hình học tốt.</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Kiểu dữ đặc biệt</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Tính toán phức tạp</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Giới hạn không gian</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Tốn tài nguyên</a:t>
            </a:r>
            <a:endParaRPr sz="1800">
              <a:solidFill>
                <a:schemeClr val="lt1"/>
              </a:solidFill>
              <a:latin typeface="Proxima Nova"/>
              <a:ea typeface="Proxima Nova"/>
              <a:cs typeface="Proxima Nova"/>
              <a:sym typeface="Proxima Nova"/>
            </a:endParaRPr>
          </a:p>
        </p:txBody>
      </p:sp>
      <p:pic>
        <p:nvPicPr>
          <p:cNvPr id="152" name="Google Shape;152;p23"/>
          <p:cNvPicPr preferRelativeResize="0"/>
          <p:nvPr/>
        </p:nvPicPr>
        <p:blipFill>
          <a:blip r:embed="rId3">
            <a:alphaModFix/>
          </a:blip>
          <a:stretch>
            <a:fillRect/>
          </a:stretch>
        </p:blipFill>
        <p:spPr>
          <a:xfrm>
            <a:off x="3795650" y="1105825"/>
            <a:ext cx="2613150" cy="1687375"/>
          </a:xfrm>
          <a:prstGeom prst="rect">
            <a:avLst/>
          </a:prstGeom>
          <a:noFill/>
          <a:ln>
            <a:noFill/>
          </a:ln>
        </p:spPr>
      </p:pic>
      <p:pic>
        <p:nvPicPr>
          <p:cNvPr id="153" name="Google Shape;153;p23"/>
          <p:cNvPicPr preferRelativeResize="0"/>
          <p:nvPr/>
        </p:nvPicPr>
        <p:blipFill>
          <a:blip r:embed="rId4">
            <a:alphaModFix/>
          </a:blip>
          <a:stretch>
            <a:fillRect/>
          </a:stretch>
        </p:blipFill>
        <p:spPr>
          <a:xfrm>
            <a:off x="6408800" y="1263000"/>
            <a:ext cx="2430401" cy="3215809"/>
          </a:xfrm>
          <a:prstGeom prst="rect">
            <a:avLst/>
          </a:prstGeom>
          <a:noFill/>
          <a:ln>
            <a:noFill/>
          </a:ln>
        </p:spPr>
      </p:pic>
      <p:pic>
        <p:nvPicPr>
          <p:cNvPr id="154" name="Google Shape;154;p23"/>
          <p:cNvPicPr preferRelativeResize="0"/>
          <p:nvPr/>
        </p:nvPicPr>
        <p:blipFill>
          <a:blip r:embed="rId5">
            <a:alphaModFix/>
          </a:blip>
          <a:stretch>
            <a:fillRect/>
          </a:stretch>
        </p:blipFill>
        <p:spPr>
          <a:xfrm>
            <a:off x="3795650" y="2793199"/>
            <a:ext cx="2613150" cy="18047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vi"/>
              <a:t>BIỂU DIỄN DỮ LIỆU</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Hệ tọa độ Descartes</a:t>
            </a:r>
            <a:endParaRPr b="1">
              <a:solidFill>
                <a:schemeClr val="lt1"/>
              </a:solidFill>
            </a:endParaRPr>
          </a:p>
        </p:txBody>
      </p:sp>
      <p:sp>
        <p:nvSpPr>
          <p:cNvPr id="165" name="Google Shape;165;p25"/>
          <p:cNvSpPr txBox="1"/>
          <p:nvPr/>
        </p:nvSpPr>
        <p:spPr>
          <a:xfrm>
            <a:off x="471475" y="1396300"/>
            <a:ext cx="3463200" cy="25275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 sz="1800">
                <a:solidFill>
                  <a:schemeClr val="lt1"/>
                </a:solidFill>
                <a:latin typeface="Proxima Nova"/>
                <a:ea typeface="Proxima Nova"/>
                <a:cs typeface="Proxima Nova"/>
                <a:sym typeface="Proxima Nova"/>
              </a:rPr>
              <a:t>Trong hệ tọa độ n-chiều, mỗi điểm sẽ được biểu diễn bởi n số thực là khoảng cách của điểm đó đến n mặt phẳng tọa độ hoặc trục tọa độ với trường hợp 2-chiều</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vi" sz="1800">
                <a:solidFill>
                  <a:schemeClr val="lt1"/>
                </a:solidFill>
                <a:latin typeface="Proxima Nova"/>
                <a:ea typeface="Proxima Nova"/>
                <a:cs typeface="Proxima Nova"/>
                <a:sym typeface="Proxima Nova"/>
              </a:rPr>
              <a:t>(x1, x2,..., xn)</a:t>
            </a:r>
            <a:endParaRPr sz="1800">
              <a:solidFill>
                <a:schemeClr val="lt1"/>
              </a:solidFill>
              <a:latin typeface="Proxima Nova"/>
              <a:ea typeface="Proxima Nova"/>
              <a:cs typeface="Proxima Nova"/>
              <a:sym typeface="Proxima Nova"/>
            </a:endParaRPr>
          </a:p>
        </p:txBody>
      </p:sp>
      <p:pic>
        <p:nvPicPr>
          <p:cNvPr id="166" name="Google Shape;166;p25"/>
          <p:cNvPicPr preferRelativeResize="0"/>
          <p:nvPr/>
        </p:nvPicPr>
        <p:blipFill>
          <a:blip r:embed="rId3">
            <a:alphaModFix/>
          </a:blip>
          <a:stretch>
            <a:fillRect/>
          </a:stretch>
        </p:blipFill>
        <p:spPr>
          <a:xfrm>
            <a:off x="5192925" y="1183000"/>
            <a:ext cx="3086100" cy="3095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Hệ tọa độ cầu</a:t>
            </a:r>
            <a:endParaRPr b="1">
              <a:solidFill>
                <a:schemeClr val="lt1"/>
              </a:solidFill>
            </a:endParaRPr>
          </a:p>
        </p:txBody>
      </p:sp>
      <p:sp>
        <p:nvSpPr>
          <p:cNvPr id="172" name="Google Shape;172;p26"/>
          <p:cNvSpPr txBox="1"/>
          <p:nvPr/>
        </p:nvSpPr>
        <p:spPr>
          <a:xfrm>
            <a:off x="432875" y="1370575"/>
            <a:ext cx="4466400" cy="36264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 sz="1800">
                <a:solidFill>
                  <a:schemeClr val="lt1"/>
                </a:solidFill>
                <a:latin typeface="Proxima Nova"/>
                <a:ea typeface="Proxima Nova"/>
                <a:cs typeface="Proxima Nova"/>
                <a:sym typeface="Proxima Nova"/>
              </a:rPr>
              <a:t>Là một hệ tọa độ cho không gian 3-chiều Oxyz, mỗi điểm được xác định bởi 3 giá trị </a:t>
            </a:r>
            <a:r>
              <a:rPr lang="vi" sz="1800">
                <a:solidFill>
                  <a:schemeClr val="lt1"/>
                </a:solidFill>
                <a:latin typeface="Proxima Nova"/>
                <a:ea typeface="Proxima Nova"/>
                <a:cs typeface="Proxima Nova"/>
                <a:sym typeface="Proxima Nova"/>
              </a:rPr>
              <a:t>(r, θ, φ)</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vi" sz="1800">
                <a:solidFill>
                  <a:schemeClr val="lt1"/>
                </a:solidFill>
                <a:latin typeface="Proxima Nova"/>
                <a:ea typeface="Proxima Nova"/>
                <a:cs typeface="Proxima Nova"/>
                <a:sym typeface="Proxima Nova"/>
              </a:rPr>
              <a:t>r: khoảng cách từ điểm đó đến gốc tọa độ</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vi" sz="1800">
                <a:solidFill>
                  <a:schemeClr val="lt1"/>
                </a:solidFill>
                <a:latin typeface="Proxima Nova"/>
                <a:ea typeface="Proxima Nova"/>
                <a:cs typeface="Proxima Nova"/>
                <a:sym typeface="Proxima Nova"/>
              </a:rPr>
              <a:t>θ: góc tạo bởi trục Oz và tia đi qua gốc tọa độ và điểm đó </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vi" sz="1800">
                <a:solidFill>
                  <a:schemeClr val="lt1"/>
                </a:solidFill>
                <a:latin typeface="Proxima Nova"/>
                <a:ea typeface="Proxima Nova"/>
                <a:cs typeface="Proxima Nova"/>
                <a:sym typeface="Proxima Nova"/>
              </a:rPr>
              <a:t>φ: góc tạo bởi trục Ox và tia đi qua gốc tọa độ và điểm đó</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sz="1800">
              <a:solidFill>
                <a:schemeClr val="lt1"/>
              </a:solidFill>
              <a:latin typeface="Proxima Nova"/>
              <a:ea typeface="Proxima Nova"/>
              <a:cs typeface="Proxima Nova"/>
              <a:sym typeface="Proxima Nova"/>
            </a:endParaRPr>
          </a:p>
        </p:txBody>
      </p:sp>
      <p:pic>
        <p:nvPicPr>
          <p:cNvPr id="173" name="Google Shape;173;p26"/>
          <p:cNvPicPr preferRelativeResize="0"/>
          <p:nvPr/>
        </p:nvPicPr>
        <p:blipFill>
          <a:blip r:embed="rId3">
            <a:alphaModFix/>
          </a:blip>
          <a:stretch>
            <a:fillRect/>
          </a:stretch>
        </p:blipFill>
        <p:spPr>
          <a:xfrm>
            <a:off x="5051675" y="1170125"/>
            <a:ext cx="3939925" cy="34631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Đoạn thẳng</a:t>
            </a:r>
            <a:endParaRPr b="1">
              <a:solidFill>
                <a:schemeClr val="lt1"/>
              </a:solidFill>
            </a:endParaRPr>
          </a:p>
        </p:txBody>
      </p:sp>
      <p:sp>
        <p:nvSpPr>
          <p:cNvPr id="179" name="Google Shape;179;p27"/>
          <p:cNvSpPr txBox="1"/>
          <p:nvPr/>
        </p:nvSpPr>
        <p:spPr>
          <a:xfrm>
            <a:off x="432875" y="1370575"/>
            <a:ext cx="2653200" cy="15714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 sz="1800">
                <a:solidFill>
                  <a:schemeClr val="lt1"/>
                </a:solidFill>
                <a:latin typeface="Proxima Nova"/>
                <a:ea typeface="Proxima Nova"/>
                <a:cs typeface="Proxima Nova"/>
                <a:sym typeface="Proxima Nova"/>
              </a:rPr>
              <a:t>Biểu diễn bằng tọa độ của 2 đầu mút đoạn thẳng</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sz="1800">
              <a:solidFill>
                <a:schemeClr val="lt1"/>
              </a:solidFill>
              <a:latin typeface="Proxima Nova"/>
              <a:ea typeface="Proxima Nova"/>
              <a:cs typeface="Proxima Nova"/>
              <a:sym typeface="Proxima Nova"/>
            </a:endParaRPr>
          </a:p>
        </p:txBody>
      </p:sp>
      <p:pic>
        <p:nvPicPr>
          <p:cNvPr id="180" name="Google Shape;180;p27"/>
          <p:cNvPicPr preferRelativeResize="0"/>
          <p:nvPr/>
        </p:nvPicPr>
        <p:blipFill>
          <a:blip r:embed="rId3">
            <a:alphaModFix/>
          </a:blip>
          <a:stretch>
            <a:fillRect/>
          </a:stretch>
        </p:blipFill>
        <p:spPr>
          <a:xfrm>
            <a:off x="5514500" y="1323975"/>
            <a:ext cx="2495550" cy="249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Tính diện tích tam giác không sai số</a:t>
            </a:r>
            <a:endParaRPr b="1">
              <a:solidFill>
                <a:schemeClr val="lt1"/>
              </a:solidFill>
            </a:endParaRPr>
          </a:p>
        </p:txBody>
      </p:sp>
      <p:sp>
        <p:nvSpPr>
          <p:cNvPr id="186" name="Google Shape;186;p28"/>
          <p:cNvSpPr txBox="1"/>
          <p:nvPr/>
        </p:nvSpPr>
        <p:spPr>
          <a:xfrm>
            <a:off x="432875" y="1370575"/>
            <a:ext cx="3656400" cy="4617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vi" sz="1800">
                <a:solidFill>
                  <a:schemeClr val="lt1"/>
                </a:solidFill>
                <a:latin typeface="Proxima Nova"/>
                <a:ea typeface="Proxima Nova"/>
                <a:cs typeface="Proxima Nova"/>
                <a:sym typeface="Proxima Nova"/>
              </a:rPr>
              <a:t>S</a:t>
            </a:r>
            <a:r>
              <a:rPr baseline="-25000" lang="vi" sz="1800">
                <a:solidFill>
                  <a:schemeClr val="lt1"/>
                </a:solidFill>
                <a:latin typeface="Proxima Nova"/>
                <a:ea typeface="Proxima Nova"/>
                <a:cs typeface="Proxima Nova"/>
                <a:sym typeface="Proxima Nova"/>
              </a:rPr>
              <a:t>ABC</a:t>
            </a:r>
            <a:r>
              <a:rPr lang="vi" sz="1800">
                <a:solidFill>
                  <a:schemeClr val="lt1"/>
                </a:solidFill>
                <a:latin typeface="Proxima Nova"/>
                <a:ea typeface="Proxima Nova"/>
                <a:cs typeface="Proxima Nova"/>
                <a:sym typeface="Proxima Nova"/>
              </a:rPr>
              <a:t>= S</a:t>
            </a:r>
            <a:r>
              <a:rPr baseline="-25000" lang="vi" sz="1800">
                <a:solidFill>
                  <a:schemeClr val="lt1"/>
                </a:solidFill>
                <a:latin typeface="Proxima Nova"/>
                <a:ea typeface="Proxima Nova"/>
                <a:cs typeface="Proxima Nova"/>
                <a:sym typeface="Proxima Nova"/>
              </a:rPr>
              <a:t>BAED</a:t>
            </a:r>
            <a:r>
              <a:rPr lang="vi" sz="1800">
                <a:solidFill>
                  <a:schemeClr val="lt1"/>
                </a:solidFill>
                <a:latin typeface="Proxima Nova"/>
                <a:ea typeface="Proxima Nova"/>
                <a:cs typeface="Proxima Nova"/>
                <a:sym typeface="Proxima Nova"/>
              </a:rPr>
              <a:t>+S</a:t>
            </a:r>
            <a:r>
              <a:rPr baseline="-25000" lang="vi" sz="1800">
                <a:solidFill>
                  <a:schemeClr val="lt1"/>
                </a:solidFill>
                <a:latin typeface="Proxima Nova"/>
                <a:ea typeface="Proxima Nova"/>
                <a:cs typeface="Proxima Nova"/>
                <a:sym typeface="Proxima Nova"/>
              </a:rPr>
              <a:t>ACFE</a:t>
            </a:r>
            <a:r>
              <a:rPr lang="vi" sz="1800">
                <a:solidFill>
                  <a:schemeClr val="lt1"/>
                </a:solidFill>
                <a:latin typeface="Proxima Nova"/>
                <a:ea typeface="Proxima Nova"/>
                <a:cs typeface="Proxima Nova"/>
                <a:sym typeface="Proxima Nova"/>
              </a:rPr>
              <a:t>+S</a:t>
            </a:r>
            <a:r>
              <a:rPr baseline="-25000" lang="vi" sz="1800">
                <a:solidFill>
                  <a:schemeClr val="lt1"/>
                </a:solidFill>
                <a:latin typeface="Proxima Nova"/>
                <a:ea typeface="Proxima Nova"/>
                <a:cs typeface="Proxima Nova"/>
                <a:sym typeface="Proxima Nova"/>
              </a:rPr>
              <a:t>CBDF</a:t>
            </a:r>
            <a:endParaRPr sz="1800">
              <a:solidFill>
                <a:schemeClr val="lt1"/>
              </a:solidFill>
              <a:latin typeface="Proxima Nova"/>
              <a:ea typeface="Proxima Nova"/>
              <a:cs typeface="Proxima Nova"/>
              <a:sym typeface="Proxima Nova"/>
            </a:endParaRPr>
          </a:p>
        </p:txBody>
      </p:sp>
      <p:pic>
        <p:nvPicPr>
          <p:cNvPr id="187" name="Google Shape;187;p28"/>
          <p:cNvPicPr preferRelativeResize="0"/>
          <p:nvPr/>
        </p:nvPicPr>
        <p:blipFill>
          <a:blip r:embed="rId3">
            <a:alphaModFix/>
          </a:blip>
          <a:stretch>
            <a:fillRect/>
          </a:stretch>
        </p:blipFill>
        <p:spPr>
          <a:xfrm>
            <a:off x="4498225" y="1280667"/>
            <a:ext cx="4334075" cy="3260657"/>
          </a:xfrm>
          <a:prstGeom prst="rect">
            <a:avLst/>
          </a:prstGeom>
          <a:noFill/>
          <a:ln>
            <a:noFill/>
          </a:ln>
        </p:spPr>
      </p:pic>
      <p:sp>
        <p:nvSpPr>
          <p:cNvPr id="188" name="Google Shape;188;p28"/>
          <p:cNvSpPr txBox="1"/>
          <p:nvPr/>
        </p:nvSpPr>
        <p:spPr>
          <a:xfrm>
            <a:off x="432875" y="2036475"/>
            <a:ext cx="2653200" cy="4617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vi" sz="1800">
                <a:solidFill>
                  <a:schemeClr val="lt1"/>
                </a:solidFill>
                <a:latin typeface="Proxima Nova"/>
                <a:ea typeface="Proxima Nova"/>
                <a:cs typeface="Proxima Nova"/>
                <a:sym typeface="Proxima Nova"/>
              </a:rPr>
              <a:t>S</a:t>
            </a:r>
            <a:r>
              <a:rPr baseline="-25000" lang="vi" sz="1800">
                <a:solidFill>
                  <a:schemeClr val="lt1"/>
                </a:solidFill>
                <a:latin typeface="Proxima Nova"/>
                <a:ea typeface="Proxima Nova"/>
                <a:cs typeface="Proxima Nova"/>
                <a:sym typeface="Proxima Nova"/>
              </a:rPr>
              <a:t>BAED</a:t>
            </a:r>
            <a:r>
              <a:rPr lang="vi" sz="1800">
                <a:solidFill>
                  <a:schemeClr val="lt1"/>
                </a:solidFill>
                <a:latin typeface="Proxima Nova"/>
                <a:ea typeface="Proxima Nova"/>
                <a:cs typeface="Proxima Nova"/>
                <a:sym typeface="Proxima Nova"/>
              </a:rPr>
              <a:t>= ½ (x</a:t>
            </a:r>
            <a:r>
              <a:rPr baseline="-25000" lang="vi" sz="1800">
                <a:solidFill>
                  <a:schemeClr val="lt1"/>
                </a:solidFill>
                <a:latin typeface="Proxima Nova"/>
                <a:ea typeface="Proxima Nova"/>
                <a:cs typeface="Proxima Nova"/>
                <a:sym typeface="Proxima Nova"/>
              </a:rPr>
              <a:t>A</a:t>
            </a:r>
            <a:r>
              <a:rPr lang="vi" sz="1800">
                <a:solidFill>
                  <a:schemeClr val="lt1"/>
                </a:solidFill>
                <a:latin typeface="Proxima Nova"/>
                <a:ea typeface="Proxima Nova"/>
                <a:cs typeface="Proxima Nova"/>
                <a:sym typeface="Proxima Nova"/>
              </a:rPr>
              <a:t>-x</a:t>
            </a:r>
            <a:r>
              <a:rPr baseline="-25000" lang="vi" sz="1800">
                <a:solidFill>
                  <a:schemeClr val="lt1"/>
                </a:solidFill>
                <a:latin typeface="Proxima Nova"/>
                <a:ea typeface="Proxima Nova"/>
                <a:cs typeface="Proxima Nova"/>
                <a:sym typeface="Proxima Nova"/>
              </a:rPr>
              <a:t>B</a:t>
            </a:r>
            <a:r>
              <a:rPr lang="vi" sz="1800">
                <a:solidFill>
                  <a:schemeClr val="lt1"/>
                </a:solidFill>
                <a:latin typeface="Proxima Nova"/>
                <a:ea typeface="Proxima Nova"/>
                <a:cs typeface="Proxima Nova"/>
                <a:sym typeface="Proxima Nova"/>
              </a:rPr>
              <a:t>)(y</a:t>
            </a:r>
            <a:r>
              <a:rPr baseline="-25000" lang="vi" sz="1800">
                <a:solidFill>
                  <a:schemeClr val="lt1"/>
                </a:solidFill>
                <a:latin typeface="Proxima Nova"/>
                <a:ea typeface="Proxima Nova"/>
                <a:cs typeface="Proxima Nova"/>
                <a:sym typeface="Proxima Nova"/>
              </a:rPr>
              <a:t>A</a:t>
            </a:r>
            <a:r>
              <a:rPr lang="vi" sz="1800">
                <a:solidFill>
                  <a:schemeClr val="lt1"/>
                </a:solidFill>
                <a:latin typeface="Proxima Nova"/>
                <a:ea typeface="Proxima Nova"/>
                <a:cs typeface="Proxima Nova"/>
                <a:sym typeface="Proxima Nova"/>
              </a:rPr>
              <a:t>+y</a:t>
            </a:r>
            <a:r>
              <a:rPr baseline="-25000" lang="vi" sz="1800">
                <a:solidFill>
                  <a:schemeClr val="lt1"/>
                </a:solidFill>
                <a:latin typeface="Proxima Nova"/>
                <a:ea typeface="Proxima Nova"/>
                <a:cs typeface="Proxima Nova"/>
                <a:sym typeface="Proxima Nova"/>
              </a:rPr>
              <a:t>B</a:t>
            </a:r>
            <a:r>
              <a:rPr lang="vi" sz="1800">
                <a:solidFill>
                  <a:schemeClr val="lt1"/>
                </a:solidFill>
                <a:latin typeface="Proxima Nova"/>
                <a:ea typeface="Proxima Nova"/>
                <a:cs typeface="Proxima Nova"/>
                <a:sym typeface="Proxima Nova"/>
              </a:rPr>
              <a:t>)</a:t>
            </a:r>
            <a:endParaRPr sz="1800">
              <a:solidFill>
                <a:schemeClr val="lt1"/>
              </a:solidFill>
              <a:latin typeface="Proxima Nova"/>
              <a:ea typeface="Proxima Nova"/>
              <a:cs typeface="Proxima Nova"/>
              <a:sym typeface="Proxima Nova"/>
            </a:endParaRPr>
          </a:p>
        </p:txBody>
      </p:sp>
      <p:sp>
        <p:nvSpPr>
          <p:cNvPr id="189" name="Google Shape;189;p28"/>
          <p:cNvSpPr txBox="1"/>
          <p:nvPr/>
        </p:nvSpPr>
        <p:spPr>
          <a:xfrm>
            <a:off x="432875" y="2646800"/>
            <a:ext cx="2653200" cy="4617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vi" sz="1800">
                <a:solidFill>
                  <a:schemeClr val="lt1"/>
                </a:solidFill>
                <a:latin typeface="Proxima Nova"/>
                <a:ea typeface="Proxima Nova"/>
                <a:cs typeface="Proxima Nova"/>
                <a:sym typeface="Proxima Nova"/>
              </a:rPr>
              <a:t>S</a:t>
            </a:r>
            <a:r>
              <a:rPr baseline="-25000" lang="vi" sz="1800">
                <a:solidFill>
                  <a:schemeClr val="lt1"/>
                </a:solidFill>
                <a:latin typeface="Proxima Nova"/>
                <a:ea typeface="Proxima Nova"/>
                <a:cs typeface="Proxima Nova"/>
                <a:sym typeface="Proxima Nova"/>
              </a:rPr>
              <a:t>ACFE</a:t>
            </a:r>
            <a:r>
              <a:rPr lang="vi" sz="1800">
                <a:solidFill>
                  <a:schemeClr val="lt1"/>
                </a:solidFill>
                <a:latin typeface="Proxima Nova"/>
                <a:ea typeface="Proxima Nova"/>
                <a:cs typeface="Proxima Nova"/>
                <a:sym typeface="Proxima Nova"/>
              </a:rPr>
              <a:t>= ½ (x</a:t>
            </a:r>
            <a:r>
              <a:rPr baseline="-25000" lang="vi" sz="1800">
                <a:solidFill>
                  <a:schemeClr val="lt1"/>
                </a:solidFill>
                <a:latin typeface="Proxima Nova"/>
                <a:ea typeface="Proxima Nova"/>
                <a:cs typeface="Proxima Nova"/>
                <a:sym typeface="Proxima Nova"/>
              </a:rPr>
              <a:t>C</a:t>
            </a:r>
            <a:r>
              <a:rPr lang="vi" sz="1800">
                <a:solidFill>
                  <a:schemeClr val="lt1"/>
                </a:solidFill>
                <a:latin typeface="Proxima Nova"/>
                <a:ea typeface="Proxima Nova"/>
                <a:cs typeface="Proxima Nova"/>
                <a:sym typeface="Proxima Nova"/>
              </a:rPr>
              <a:t>-x</a:t>
            </a:r>
            <a:r>
              <a:rPr baseline="-25000" lang="vi" sz="1800">
                <a:solidFill>
                  <a:schemeClr val="lt1"/>
                </a:solidFill>
                <a:latin typeface="Proxima Nova"/>
                <a:ea typeface="Proxima Nova"/>
                <a:cs typeface="Proxima Nova"/>
                <a:sym typeface="Proxima Nova"/>
              </a:rPr>
              <a:t>A</a:t>
            </a:r>
            <a:r>
              <a:rPr lang="vi" sz="1800">
                <a:solidFill>
                  <a:schemeClr val="lt1"/>
                </a:solidFill>
                <a:latin typeface="Proxima Nova"/>
                <a:ea typeface="Proxima Nova"/>
                <a:cs typeface="Proxima Nova"/>
                <a:sym typeface="Proxima Nova"/>
              </a:rPr>
              <a:t>)(y</a:t>
            </a:r>
            <a:r>
              <a:rPr baseline="-25000" lang="vi" sz="1800">
                <a:solidFill>
                  <a:schemeClr val="lt1"/>
                </a:solidFill>
                <a:latin typeface="Proxima Nova"/>
                <a:ea typeface="Proxima Nova"/>
                <a:cs typeface="Proxima Nova"/>
                <a:sym typeface="Proxima Nova"/>
              </a:rPr>
              <a:t>C</a:t>
            </a:r>
            <a:r>
              <a:rPr lang="vi" sz="1800">
                <a:solidFill>
                  <a:schemeClr val="lt1"/>
                </a:solidFill>
                <a:latin typeface="Proxima Nova"/>
                <a:ea typeface="Proxima Nova"/>
                <a:cs typeface="Proxima Nova"/>
                <a:sym typeface="Proxima Nova"/>
              </a:rPr>
              <a:t>+y</a:t>
            </a:r>
            <a:r>
              <a:rPr baseline="-25000" lang="vi" sz="1800">
                <a:solidFill>
                  <a:schemeClr val="lt1"/>
                </a:solidFill>
                <a:latin typeface="Proxima Nova"/>
                <a:ea typeface="Proxima Nova"/>
                <a:cs typeface="Proxima Nova"/>
                <a:sym typeface="Proxima Nova"/>
              </a:rPr>
              <a:t>A</a:t>
            </a:r>
            <a:r>
              <a:rPr lang="vi" sz="1800">
                <a:solidFill>
                  <a:schemeClr val="lt1"/>
                </a:solidFill>
                <a:latin typeface="Proxima Nova"/>
                <a:ea typeface="Proxima Nova"/>
                <a:cs typeface="Proxima Nova"/>
                <a:sym typeface="Proxima Nova"/>
              </a:rPr>
              <a:t>)</a:t>
            </a:r>
            <a:endParaRPr sz="1800">
              <a:solidFill>
                <a:schemeClr val="lt1"/>
              </a:solidFill>
              <a:latin typeface="Proxima Nova"/>
              <a:ea typeface="Proxima Nova"/>
              <a:cs typeface="Proxima Nova"/>
              <a:sym typeface="Proxima Nova"/>
            </a:endParaRPr>
          </a:p>
        </p:txBody>
      </p:sp>
      <p:sp>
        <p:nvSpPr>
          <p:cNvPr id="190" name="Google Shape;190;p28"/>
          <p:cNvSpPr txBox="1"/>
          <p:nvPr/>
        </p:nvSpPr>
        <p:spPr>
          <a:xfrm>
            <a:off x="432875" y="3257125"/>
            <a:ext cx="2653200" cy="4617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vi" sz="1800">
                <a:solidFill>
                  <a:schemeClr val="lt1"/>
                </a:solidFill>
                <a:latin typeface="Proxima Nova"/>
                <a:ea typeface="Proxima Nova"/>
                <a:cs typeface="Proxima Nova"/>
                <a:sym typeface="Proxima Nova"/>
              </a:rPr>
              <a:t>S</a:t>
            </a:r>
            <a:r>
              <a:rPr baseline="-25000" lang="vi" sz="1800">
                <a:solidFill>
                  <a:schemeClr val="lt1"/>
                </a:solidFill>
                <a:latin typeface="Proxima Nova"/>
                <a:ea typeface="Proxima Nova"/>
                <a:cs typeface="Proxima Nova"/>
                <a:sym typeface="Proxima Nova"/>
              </a:rPr>
              <a:t>CBDF</a:t>
            </a:r>
            <a:r>
              <a:rPr lang="vi" sz="1800">
                <a:solidFill>
                  <a:schemeClr val="lt1"/>
                </a:solidFill>
                <a:latin typeface="Proxima Nova"/>
                <a:ea typeface="Proxima Nova"/>
                <a:cs typeface="Proxima Nova"/>
                <a:sym typeface="Proxima Nova"/>
              </a:rPr>
              <a:t>= ½ (x</a:t>
            </a:r>
            <a:r>
              <a:rPr baseline="-25000" lang="vi" sz="1800">
                <a:solidFill>
                  <a:schemeClr val="lt1"/>
                </a:solidFill>
                <a:latin typeface="Proxima Nova"/>
                <a:ea typeface="Proxima Nova"/>
                <a:cs typeface="Proxima Nova"/>
                <a:sym typeface="Proxima Nova"/>
              </a:rPr>
              <a:t>B</a:t>
            </a:r>
            <a:r>
              <a:rPr lang="vi" sz="1800">
                <a:solidFill>
                  <a:schemeClr val="lt1"/>
                </a:solidFill>
                <a:latin typeface="Proxima Nova"/>
                <a:ea typeface="Proxima Nova"/>
                <a:cs typeface="Proxima Nova"/>
                <a:sym typeface="Proxima Nova"/>
              </a:rPr>
              <a:t>-x</a:t>
            </a:r>
            <a:r>
              <a:rPr baseline="-25000" lang="vi" sz="1800">
                <a:solidFill>
                  <a:schemeClr val="lt1"/>
                </a:solidFill>
                <a:latin typeface="Proxima Nova"/>
                <a:ea typeface="Proxima Nova"/>
                <a:cs typeface="Proxima Nova"/>
                <a:sym typeface="Proxima Nova"/>
              </a:rPr>
              <a:t>C</a:t>
            </a:r>
            <a:r>
              <a:rPr lang="vi" sz="1800">
                <a:solidFill>
                  <a:schemeClr val="lt1"/>
                </a:solidFill>
                <a:latin typeface="Proxima Nova"/>
                <a:ea typeface="Proxima Nova"/>
                <a:cs typeface="Proxima Nova"/>
                <a:sym typeface="Proxima Nova"/>
              </a:rPr>
              <a:t>)(y</a:t>
            </a:r>
            <a:r>
              <a:rPr baseline="-25000" lang="vi" sz="1800">
                <a:solidFill>
                  <a:schemeClr val="lt1"/>
                </a:solidFill>
                <a:latin typeface="Proxima Nova"/>
                <a:ea typeface="Proxima Nova"/>
                <a:cs typeface="Proxima Nova"/>
                <a:sym typeface="Proxima Nova"/>
              </a:rPr>
              <a:t>B</a:t>
            </a:r>
            <a:r>
              <a:rPr lang="vi" sz="1800">
                <a:solidFill>
                  <a:schemeClr val="lt1"/>
                </a:solidFill>
                <a:latin typeface="Proxima Nova"/>
                <a:ea typeface="Proxima Nova"/>
                <a:cs typeface="Proxima Nova"/>
                <a:sym typeface="Proxima Nova"/>
              </a:rPr>
              <a:t>+y</a:t>
            </a:r>
            <a:r>
              <a:rPr baseline="-25000" lang="vi" sz="1800">
                <a:solidFill>
                  <a:schemeClr val="lt1"/>
                </a:solidFill>
                <a:latin typeface="Proxima Nova"/>
                <a:ea typeface="Proxima Nova"/>
                <a:cs typeface="Proxima Nova"/>
                <a:sym typeface="Proxima Nova"/>
              </a:rPr>
              <a:t>C</a:t>
            </a:r>
            <a:r>
              <a:rPr lang="vi" sz="1800">
                <a:solidFill>
                  <a:schemeClr val="lt1"/>
                </a:solidFill>
                <a:latin typeface="Proxima Nova"/>
                <a:ea typeface="Proxima Nova"/>
                <a:cs typeface="Proxima Nova"/>
                <a:sym typeface="Proxima Nova"/>
              </a:rPr>
              <a:t>)</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vi"/>
              <a:t>Quy trình thiết kế</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Quy trình thiết kế</a:t>
            </a:r>
            <a:endParaRPr b="1">
              <a:solidFill>
                <a:schemeClr val="lt1"/>
              </a:solidFill>
            </a:endParaRPr>
          </a:p>
        </p:txBody>
      </p:sp>
      <p:sp>
        <p:nvSpPr>
          <p:cNvPr id="201" name="Google Shape;201;p30"/>
          <p:cNvSpPr txBox="1"/>
          <p:nvPr/>
        </p:nvSpPr>
        <p:spPr>
          <a:xfrm>
            <a:off x="3529175" y="835825"/>
            <a:ext cx="1707300" cy="400200"/>
          </a:xfrm>
          <a:prstGeom prst="rect">
            <a:avLst/>
          </a:prstGeom>
          <a:solidFill>
            <a:srgbClr val="7F6000"/>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Xác định bài toán</a:t>
            </a:r>
            <a:endParaRPr>
              <a:solidFill>
                <a:schemeClr val="lt1"/>
              </a:solidFill>
              <a:latin typeface="Proxima Nova"/>
              <a:ea typeface="Proxima Nova"/>
              <a:cs typeface="Proxima Nova"/>
              <a:sym typeface="Proxima Nova"/>
            </a:endParaRPr>
          </a:p>
        </p:txBody>
      </p:sp>
      <p:sp>
        <p:nvSpPr>
          <p:cNvPr id="202" name="Google Shape;202;p30"/>
          <p:cNvSpPr txBox="1"/>
          <p:nvPr/>
        </p:nvSpPr>
        <p:spPr>
          <a:xfrm>
            <a:off x="3529175" y="1724325"/>
            <a:ext cx="1707300" cy="400200"/>
          </a:xfrm>
          <a:prstGeom prst="rect">
            <a:avLst/>
          </a:prstGeom>
          <a:solidFill>
            <a:srgbClr val="7F6000"/>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Phân tích bài toán</a:t>
            </a:r>
            <a:endParaRPr>
              <a:solidFill>
                <a:schemeClr val="lt1"/>
              </a:solidFill>
              <a:latin typeface="Proxima Nova"/>
              <a:ea typeface="Proxima Nova"/>
              <a:cs typeface="Proxima Nova"/>
              <a:sym typeface="Proxima Nova"/>
            </a:endParaRPr>
          </a:p>
        </p:txBody>
      </p:sp>
      <p:sp>
        <p:nvSpPr>
          <p:cNvPr id="203" name="Google Shape;203;p30"/>
          <p:cNvSpPr txBox="1"/>
          <p:nvPr/>
        </p:nvSpPr>
        <p:spPr>
          <a:xfrm>
            <a:off x="3529175" y="2459675"/>
            <a:ext cx="1707300" cy="615600"/>
          </a:xfrm>
          <a:prstGeom prst="rect">
            <a:avLst/>
          </a:prstGeom>
          <a:solidFill>
            <a:srgbClr val="7F6000"/>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Lựa chọn phương pháp</a:t>
            </a:r>
            <a:endParaRPr>
              <a:solidFill>
                <a:schemeClr val="lt1"/>
              </a:solidFill>
              <a:latin typeface="Proxima Nova"/>
              <a:ea typeface="Proxima Nova"/>
              <a:cs typeface="Proxima Nova"/>
              <a:sym typeface="Proxima Nova"/>
            </a:endParaRPr>
          </a:p>
        </p:txBody>
      </p:sp>
      <p:sp>
        <p:nvSpPr>
          <p:cNvPr id="204" name="Google Shape;204;p30"/>
          <p:cNvSpPr txBox="1"/>
          <p:nvPr/>
        </p:nvSpPr>
        <p:spPr>
          <a:xfrm>
            <a:off x="3529025" y="3410413"/>
            <a:ext cx="1707300" cy="400200"/>
          </a:xfrm>
          <a:prstGeom prst="rect">
            <a:avLst/>
          </a:prstGeom>
          <a:solidFill>
            <a:srgbClr val="7F6000"/>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Thiết kế thuật toán</a:t>
            </a:r>
            <a:endParaRPr>
              <a:solidFill>
                <a:schemeClr val="lt1"/>
              </a:solidFill>
              <a:latin typeface="Proxima Nova"/>
              <a:ea typeface="Proxima Nova"/>
              <a:cs typeface="Proxima Nova"/>
              <a:sym typeface="Proxima Nova"/>
            </a:endParaRPr>
          </a:p>
        </p:txBody>
      </p:sp>
      <p:sp>
        <p:nvSpPr>
          <p:cNvPr id="205" name="Google Shape;205;p30"/>
          <p:cNvSpPr txBox="1"/>
          <p:nvPr/>
        </p:nvSpPr>
        <p:spPr>
          <a:xfrm>
            <a:off x="3529175" y="4145775"/>
            <a:ext cx="1707300" cy="615600"/>
          </a:xfrm>
          <a:prstGeom prst="rect">
            <a:avLst/>
          </a:prstGeom>
          <a:solidFill>
            <a:srgbClr val="7F6000"/>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Đánh giá thuật toán</a:t>
            </a:r>
            <a:endParaRPr>
              <a:solidFill>
                <a:schemeClr val="lt1"/>
              </a:solidFill>
              <a:latin typeface="Proxima Nova"/>
              <a:ea typeface="Proxima Nova"/>
              <a:cs typeface="Proxima Nova"/>
              <a:sym typeface="Proxima Nova"/>
            </a:endParaRPr>
          </a:p>
        </p:txBody>
      </p:sp>
      <p:cxnSp>
        <p:nvCxnSpPr>
          <p:cNvPr id="206" name="Google Shape;206;p30"/>
          <p:cNvCxnSpPr>
            <a:stCxn id="201" idx="2"/>
            <a:endCxn id="202" idx="0"/>
          </p:cNvCxnSpPr>
          <p:nvPr/>
        </p:nvCxnSpPr>
        <p:spPr>
          <a:xfrm>
            <a:off x="4382825" y="1236025"/>
            <a:ext cx="0" cy="488400"/>
          </a:xfrm>
          <a:prstGeom prst="straightConnector1">
            <a:avLst/>
          </a:prstGeom>
          <a:noFill/>
          <a:ln cap="flat" cmpd="sng" w="28575">
            <a:solidFill>
              <a:srgbClr val="00FFFF"/>
            </a:solidFill>
            <a:prstDash val="solid"/>
            <a:round/>
            <a:headEnd len="med" w="med" type="none"/>
            <a:tailEnd len="med" w="med" type="triangle"/>
          </a:ln>
        </p:spPr>
      </p:cxnSp>
      <p:cxnSp>
        <p:nvCxnSpPr>
          <p:cNvPr id="207" name="Google Shape;207;p30"/>
          <p:cNvCxnSpPr>
            <a:stCxn id="202" idx="2"/>
            <a:endCxn id="203" idx="0"/>
          </p:cNvCxnSpPr>
          <p:nvPr/>
        </p:nvCxnSpPr>
        <p:spPr>
          <a:xfrm>
            <a:off x="4382825" y="2124525"/>
            <a:ext cx="0" cy="335100"/>
          </a:xfrm>
          <a:prstGeom prst="straightConnector1">
            <a:avLst/>
          </a:prstGeom>
          <a:noFill/>
          <a:ln cap="flat" cmpd="sng" w="28575">
            <a:solidFill>
              <a:srgbClr val="00FFFF"/>
            </a:solidFill>
            <a:prstDash val="solid"/>
            <a:round/>
            <a:headEnd len="med" w="med" type="none"/>
            <a:tailEnd len="med" w="med" type="triangle"/>
          </a:ln>
        </p:spPr>
      </p:cxnSp>
      <p:cxnSp>
        <p:nvCxnSpPr>
          <p:cNvPr id="208" name="Google Shape;208;p30"/>
          <p:cNvCxnSpPr>
            <a:stCxn id="203" idx="2"/>
            <a:endCxn id="204" idx="0"/>
          </p:cNvCxnSpPr>
          <p:nvPr/>
        </p:nvCxnSpPr>
        <p:spPr>
          <a:xfrm>
            <a:off x="4382825" y="3075275"/>
            <a:ext cx="0" cy="335100"/>
          </a:xfrm>
          <a:prstGeom prst="straightConnector1">
            <a:avLst/>
          </a:prstGeom>
          <a:noFill/>
          <a:ln cap="flat" cmpd="sng" w="28575">
            <a:solidFill>
              <a:srgbClr val="00FFFF"/>
            </a:solidFill>
            <a:prstDash val="solid"/>
            <a:round/>
            <a:headEnd len="med" w="med" type="none"/>
            <a:tailEnd len="med" w="med" type="triangle"/>
          </a:ln>
        </p:spPr>
      </p:cxnSp>
      <p:cxnSp>
        <p:nvCxnSpPr>
          <p:cNvPr id="209" name="Google Shape;209;p30"/>
          <p:cNvCxnSpPr>
            <a:stCxn id="204" idx="2"/>
            <a:endCxn id="205" idx="0"/>
          </p:cNvCxnSpPr>
          <p:nvPr/>
        </p:nvCxnSpPr>
        <p:spPr>
          <a:xfrm>
            <a:off x="4382675" y="3810613"/>
            <a:ext cx="300" cy="335100"/>
          </a:xfrm>
          <a:prstGeom prst="straightConnector1">
            <a:avLst/>
          </a:prstGeom>
          <a:noFill/>
          <a:ln cap="flat" cmpd="sng" w="28575">
            <a:solidFill>
              <a:srgbClr val="00FFFF"/>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vi"/>
              <a:t>ÁP DỤNG</a:t>
            </a:r>
            <a:endParaRPr b="1"/>
          </a:p>
        </p:txBody>
      </p:sp>
      <p:sp>
        <p:nvSpPr>
          <p:cNvPr id="215" name="Google Shape;215;p31"/>
          <p:cNvSpPr txBox="1"/>
          <p:nvPr>
            <p:ph idx="1" type="subTitle"/>
          </p:nvPr>
        </p:nvSpPr>
        <p:spPr>
          <a:xfrm>
            <a:off x="510450" y="3275225"/>
            <a:ext cx="6468900" cy="1104000"/>
          </a:xfrm>
          <a:prstGeom prst="rect">
            <a:avLst/>
          </a:prstGeom>
        </p:spPr>
        <p:txBody>
          <a:bodyPr anchorCtr="0" anchor="t" bIns="91425" lIns="91425" spcFirstLastPara="1" rIns="91425" wrap="square" tIns="91425">
            <a:normAutofit lnSpcReduction="20000"/>
          </a:bodyPr>
          <a:lstStyle/>
          <a:p>
            <a:pPr indent="-381000" lvl="0" marL="457200" rtl="0" algn="l">
              <a:spcBef>
                <a:spcPts val="0"/>
              </a:spcBef>
              <a:spcAft>
                <a:spcPts val="0"/>
              </a:spcAft>
              <a:buSzPts val="2400"/>
              <a:buChar char="❖"/>
            </a:pPr>
            <a:r>
              <a:rPr b="1" lang="vi"/>
              <a:t>Closest - pair problem</a:t>
            </a:r>
            <a:endParaRPr b="1"/>
          </a:p>
          <a:p>
            <a:pPr indent="0" lvl="0" marL="457200" rtl="0" algn="l">
              <a:spcBef>
                <a:spcPts val="0"/>
              </a:spcBef>
              <a:spcAft>
                <a:spcPts val="0"/>
              </a:spcAft>
              <a:buNone/>
            </a:pPr>
            <a:r>
              <a:t/>
            </a:r>
            <a:endParaRPr b="1"/>
          </a:p>
          <a:p>
            <a:pPr indent="-381000" lvl="0" marL="457200" rtl="0" algn="l">
              <a:spcBef>
                <a:spcPts val="0"/>
              </a:spcBef>
              <a:spcAft>
                <a:spcPts val="0"/>
              </a:spcAft>
              <a:buSzPts val="2400"/>
              <a:buChar char="❖"/>
            </a:pPr>
            <a:r>
              <a:rPr b="1" lang="vi"/>
              <a:t>Find convex hull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 name="Shape 64"/>
        <p:cNvGrpSpPr/>
        <p:nvPr/>
      </p:nvGrpSpPr>
      <p:grpSpPr>
        <a:xfrm>
          <a:off x="0" y="0"/>
          <a:ext cx="0" cy="0"/>
          <a:chOff x="0" y="0"/>
          <a:chExt cx="0" cy="0"/>
        </a:xfrm>
      </p:grpSpPr>
      <p:sp>
        <p:nvSpPr>
          <p:cNvPr id="65" name="Google Shape;65;p14"/>
          <p:cNvSpPr txBox="1"/>
          <p:nvPr/>
        </p:nvSpPr>
        <p:spPr>
          <a:xfrm>
            <a:off x="951600" y="2191475"/>
            <a:ext cx="1438200" cy="4926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sz="2000">
                <a:solidFill>
                  <a:schemeClr val="lt1"/>
                </a:solidFill>
                <a:latin typeface="Proxima Nova"/>
                <a:ea typeface="Proxima Nova"/>
                <a:cs typeface="Proxima Nova"/>
                <a:sym typeface="Proxima Nova"/>
              </a:rPr>
              <a:t>NỘI DUNG</a:t>
            </a:r>
            <a:endParaRPr b="1" sz="2000">
              <a:solidFill>
                <a:schemeClr val="lt1"/>
              </a:solidFill>
              <a:latin typeface="Proxima Nova"/>
              <a:ea typeface="Proxima Nova"/>
              <a:cs typeface="Proxima Nova"/>
              <a:sym typeface="Proxima Nova"/>
            </a:endParaRPr>
          </a:p>
        </p:txBody>
      </p:sp>
      <p:sp>
        <p:nvSpPr>
          <p:cNvPr id="66" name="Google Shape;66;p14"/>
          <p:cNvSpPr txBox="1"/>
          <p:nvPr/>
        </p:nvSpPr>
        <p:spPr>
          <a:xfrm>
            <a:off x="4417675" y="913050"/>
            <a:ext cx="28446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Giới thiệu</a:t>
            </a:r>
            <a:endParaRPr b="1">
              <a:solidFill>
                <a:schemeClr val="lt1"/>
              </a:solidFill>
              <a:latin typeface="Proxima Nova"/>
              <a:ea typeface="Proxima Nova"/>
              <a:cs typeface="Proxima Nova"/>
              <a:sym typeface="Proxima Nova"/>
            </a:endParaRPr>
          </a:p>
        </p:txBody>
      </p:sp>
      <p:sp>
        <p:nvSpPr>
          <p:cNvPr id="67" name="Google Shape;67;p14"/>
          <p:cNvSpPr txBox="1"/>
          <p:nvPr/>
        </p:nvSpPr>
        <p:spPr>
          <a:xfrm>
            <a:off x="4417675" y="1791275"/>
            <a:ext cx="28446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Đặc điểm</a:t>
            </a:r>
            <a:endParaRPr b="1">
              <a:solidFill>
                <a:schemeClr val="lt1"/>
              </a:solidFill>
              <a:latin typeface="Proxima Nova"/>
              <a:ea typeface="Proxima Nova"/>
              <a:cs typeface="Proxima Nova"/>
              <a:sym typeface="Proxima Nova"/>
            </a:endParaRPr>
          </a:p>
        </p:txBody>
      </p:sp>
      <p:sp>
        <p:nvSpPr>
          <p:cNvPr id="68" name="Google Shape;68;p14"/>
          <p:cNvSpPr txBox="1"/>
          <p:nvPr/>
        </p:nvSpPr>
        <p:spPr>
          <a:xfrm>
            <a:off x="4417675" y="2549675"/>
            <a:ext cx="28446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Quy trình thiết kế</a:t>
            </a:r>
            <a:endParaRPr b="1">
              <a:solidFill>
                <a:schemeClr val="lt1"/>
              </a:solidFill>
              <a:latin typeface="Proxima Nova"/>
              <a:ea typeface="Proxima Nova"/>
              <a:cs typeface="Proxima Nova"/>
              <a:sym typeface="Proxima Nova"/>
            </a:endParaRPr>
          </a:p>
        </p:txBody>
      </p:sp>
      <p:sp>
        <p:nvSpPr>
          <p:cNvPr id="69" name="Google Shape;69;p14"/>
          <p:cNvSpPr txBox="1"/>
          <p:nvPr/>
        </p:nvSpPr>
        <p:spPr>
          <a:xfrm>
            <a:off x="4417675" y="3308075"/>
            <a:ext cx="28446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Bài toán áp dụng</a:t>
            </a:r>
            <a:endParaRPr b="1">
              <a:solidFill>
                <a:schemeClr val="lt1"/>
              </a:solidFill>
              <a:latin typeface="Proxima Nova"/>
              <a:ea typeface="Proxima Nova"/>
              <a:cs typeface="Proxima Nova"/>
              <a:sym typeface="Proxima Nova"/>
            </a:endParaRPr>
          </a:p>
        </p:txBody>
      </p:sp>
      <p:sp>
        <p:nvSpPr>
          <p:cNvPr id="70" name="Google Shape;70;p14"/>
          <p:cNvSpPr txBox="1"/>
          <p:nvPr/>
        </p:nvSpPr>
        <p:spPr>
          <a:xfrm>
            <a:off x="4417675" y="4066475"/>
            <a:ext cx="28446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Ưu/nhược điểm</a:t>
            </a:r>
            <a:endParaRPr b="1">
              <a:solidFill>
                <a:schemeClr val="lt1"/>
              </a:solidFill>
              <a:latin typeface="Proxima Nova"/>
              <a:ea typeface="Proxima Nova"/>
              <a:cs typeface="Proxima Nova"/>
              <a:sym typeface="Proxima Nova"/>
            </a:endParaRPr>
          </a:p>
        </p:txBody>
      </p:sp>
      <p:cxnSp>
        <p:nvCxnSpPr>
          <p:cNvPr id="71" name="Google Shape;71;p14"/>
          <p:cNvCxnSpPr>
            <a:stCxn id="65" idx="3"/>
            <a:endCxn id="66" idx="1"/>
          </p:cNvCxnSpPr>
          <p:nvPr/>
        </p:nvCxnSpPr>
        <p:spPr>
          <a:xfrm flipH="1" rot="10800000">
            <a:off x="2389800" y="1113275"/>
            <a:ext cx="2028000" cy="1324500"/>
          </a:xfrm>
          <a:prstGeom prst="straightConnector1">
            <a:avLst/>
          </a:prstGeom>
          <a:noFill/>
          <a:ln cap="flat" cmpd="sng" w="38100">
            <a:solidFill>
              <a:schemeClr val="dk2"/>
            </a:solidFill>
            <a:prstDash val="solid"/>
            <a:round/>
            <a:headEnd len="med" w="med" type="none"/>
            <a:tailEnd len="med" w="med" type="none"/>
          </a:ln>
        </p:spPr>
      </p:cxnSp>
      <p:cxnSp>
        <p:nvCxnSpPr>
          <p:cNvPr id="72" name="Google Shape;72;p14"/>
          <p:cNvCxnSpPr>
            <a:stCxn id="65" idx="3"/>
            <a:endCxn id="67" idx="1"/>
          </p:cNvCxnSpPr>
          <p:nvPr/>
        </p:nvCxnSpPr>
        <p:spPr>
          <a:xfrm flipH="1" rot="10800000">
            <a:off x="2389800" y="1991375"/>
            <a:ext cx="2028000" cy="446400"/>
          </a:xfrm>
          <a:prstGeom prst="straightConnector1">
            <a:avLst/>
          </a:prstGeom>
          <a:noFill/>
          <a:ln cap="flat" cmpd="sng" w="38100">
            <a:solidFill>
              <a:schemeClr val="dk2"/>
            </a:solidFill>
            <a:prstDash val="solid"/>
            <a:round/>
            <a:headEnd len="med" w="med" type="none"/>
            <a:tailEnd len="med" w="med" type="none"/>
          </a:ln>
        </p:spPr>
      </p:cxnSp>
      <p:cxnSp>
        <p:nvCxnSpPr>
          <p:cNvPr id="73" name="Google Shape;73;p14"/>
          <p:cNvCxnSpPr>
            <a:stCxn id="65" idx="3"/>
            <a:endCxn id="68" idx="1"/>
          </p:cNvCxnSpPr>
          <p:nvPr/>
        </p:nvCxnSpPr>
        <p:spPr>
          <a:xfrm>
            <a:off x="2389800" y="2437775"/>
            <a:ext cx="2028000" cy="312000"/>
          </a:xfrm>
          <a:prstGeom prst="straightConnector1">
            <a:avLst/>
          </a:prstGeom>
          <a:noFill/>
          <a:ln cap="flat" cmpd="sng" w="38100">
            <a:solidFill>
              <a:schemeClr val="dk2"/>
            </a:solidFill>
            <a:prstDash val="solid"/>
            <a:round/>
            <a:headEnd len="med" w="med" type="none"/>
            <a:tailEnd len="med" w="med" type="none"/>
          </a:ln>
        </p:spPr>
      </p:cxnSp>
      <p:cxnSp>
        <p:nvCxnSpPr>
          <p:cNvPr id="74" name="Google Shape;74;p14"/>
          <p:cNvCxnSpPr>
            <a:stCxn id="65" idx="3"/>
            <a:endCxn id="69" idx="1"/>
          </p:cNvCxnSpPr>
          <p:nvPr/>
        </p:nvCxnSpPr>
        <p:spPr>
          <a:xfrm>
            <a:off x="2389800" y="2437775"/>
            <a:ext cx="2028000" cy="1070400"/>
          </a:xfrm>
          <a:prstGeom prst="straightConnector1">
            <a:avLst/>
          </a:prstGeom>
          <a:noFill/>
          <a:ln cap="flat" cmpd="sng" w="38100">
            <a:solidFill>
              <a:schemeClr val="dk2"/>
            </a:solidFill>
            <a:prstDash val="solid"/>
            <a:round/>
            <a:headEnd len="med" w="med" type="none"/>
            <a:tailEnd len="med" w="med" type="none"/>
          </a:ln>
        </p:spPr>
      </p:cxnSp>
      <p:cxnSp>
        <p:nvCxnSpPr>
          <p:cNvPr id="75" name="Google Shape;75;p14"/>
          <p:cNvCxnSpPr>
            <a:stCxn id="65" idx="3"/>
            <a:endCxn id="70" idx="1"/>
          </p:cNvCxnSpPr>
          <p:nvPr/>
        </p:nvCxnSpPr>
        <p:spPr>
          <a:xfrm>
            <a:off x="2389800" y="2437775"/>
            <a:ext cx="2028000" cy="18288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221" name="Google Shape;221;p32"/>
          <p:cNvSpPr txBox="1"/>
          <p:nvPr/>
        </p:nvSpPr>
        <p:spPr>
          <a:xfrm>
            <a:off x="492925" y="1232025"/>
            <a:ext cx="2421600" cy="22704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lt1"/>
                </a:solidFill>
                <a:latin typeface="Proxima Nova"/>
                <a:ea typeface="Proxima Nova"/>
                <a:cs typeface="Proxima Nova"/>
                <a:sym typeface="Proxima Nova"/>
              </a:rPr>
              <a:t>BÀI TOÁN</a:t>
            </a:r>
            <a:endParaRPr b="1">
              <a:solidFill>
                <a:schemeClr val="lt1"/>
              </a:solidFill>
              <a:latin typeface="Proxima Nova"/>
              <a:ea typeface="Proxima Nova"/>
              <a:cs typeface="Proxima Nova"/>
              <a:sym typeface="Proxima Nova"/>
            </a:endParaRPr>
          </a:p>
          <a:p>
            <a:pPr indent="0" lvl="0" marL="0" rtl="0" algn="l">
              <a:lnSpc>
                <a:spcPct val="115000"/>
              </a:lnSpc>
              <a:spcBef>
                <a:spcPts val="0"/>
              </a:spcBef>
              <a:spcAft>
                <a:spcPts val="1200"/>
              </a:spcAft>
              <a:buNone/>
            </a:pPr>
            <a:r>
              <a:rPr lang="vi" sz="1800">
                <a:solidFill>
                  <a:schemeClr val="lt1"/>
                </a:solidFill>
                <a:latin typeface="Proxima Nova"/>
                <a:ea typeface="Proxima Nova"/>
                <a:cs typeface="Proxima Nova"/>
                <a:sym typeface="Proxima Nova"/>
              </a:rPr>
              <a:t>Trong mặt phẳng Oxy, cho một tập hợp n điểm bất kỳ. Tìm khoảng cách nhỏ nhất giữa hai điểm trong tập hợp đó.</a:t>
            </a:r>
            <a:endParaRPr b="1">
              <a:solidFill>
                <a:schemeClr val="lt1"/>
              </a:solidFill>
              <a:latin typeface="Proxima Nova"/>
              <a:ea typeface="Proxima Nova"/>
              <a:cs typeface="Proxima Nova"/>
              <a:sym typeface="Proxima Nova"/>
            </a:endParaRPr>
          </a:p>
        </p:txBody>
      </p:sp>
      <p:sp>
        <p:nvSpPr>
          <p:cNvPr id="222" name="Google Shape;222;p32"/>
          <p:cNvSpPr txBox="1"/>
          <p:nvPr/>
        </p:nvSpPr>
        <p:spPr>
          <a:xfrm>
            <a:off x="3795725" y="2122163"/>
            <a:ext cx="1043100" cy="400200"/>
          </a:xfrm>
          <a:prstGeom prst="rect">
            <a:avLst/>
          </a:prstGeom>
          <a:solidFill>
            <a:srgbClr val="1155CC"/>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Input</a:t>
            </a:r>
            <a:endParaRPr b="1">
              <a:solidFill>
                <a:schemeClr val="lt1"/>
              </a:solidFill>
              <a:latin typeface="Proxima Nova"/>
              <a:ea typeface="Proxima Nova"/>
              <a:cs typeface="Proxima Nova"/>
              <a:sym typeface="Proxima Nova"/>
            </a:endParaRPr>
          </a:p>
        </p:txBody>
      </p:sp>
      <p:sp>
        <p:nvSpPr>
          <p:cNvPr id="223" name="Google Shape;223;p32"/>
          <p:cNvSpPr txBox="1"/>
          <p:nvPr/>
        </p:nvSpPr>
        <p:spPr>
          <a:xfrm>
            <a:off x="3421875" y="2671125"/>
            <a:ext cx="18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Tọa độ của n điểm</a:t>
            </a:r>
            <a:endParaRPr>
              <a:solidFill>
                <a:schemeClr val="lt1"/>
              </a:solidFill>
              <a:latin typeface="Proxima Nova"/>
              <a:ea typeface="Proxima Nova"/>
              <a:cs typeface="Proxima Nova"/>
              <a:sym typeface="Proxima Nova"/>
            </a:endParaRPr>
          </a:p>
        </p:txBody>
      </p:sp>
      <p:sp>
        <p:nvSpPr>
          <p:cNvPr id="224" name="Google Shape;224;p32"/>
          <p:cNvSpPr txBox="1"/>
          <p:nvPr/>
        </p:nvSpPr>
        <p:spPr>
          <a:xfrm>
            <a:off x="7077100" y="2122163"/>
            <a:ext cx="1043100" cy="400200"/>
          </a:xfrm>
          <a:prstGeom prst="rect">
            <a:avLst/>
          </a:prstGeom>
          <a:solidFill>
            <a:srgbClr val="1155CC"/>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Output</a:t>
            </a:r>
            <a:endParaRPr b="1">
              <a:solidFill>
                <a:schemeClr val="lt1"/>
              </a:solidFill>
              <a:latin typeface="Proxima Nova"/>
              <a:ea typeface="Proxima Nova"/>
              <a:cs typeface="Proxima Nova"/>
              <a:sym typeface="Proxima Nova"/>
            </a:endParaRPr>
          </a:p>
        </p:txBody>
      </p:sp>
      <p:sp>
        <p:nvSpPr>
          <p:cNvPr id="225" name="Google Shape;225;p32"/>
          <p:cNvSpPr txBox="1"/>
          <p:nvPr/>
        </p:nvSpPr>
        <p:spPr>
          <a:xfrm>
            <a:off x="6703250" y="2671125"/>
            <a:ext cx="185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Tọa độ của 2 điểm có khoảng cách gần nhau nhất</a:t>
            </a:r>
            <a:endParaRPr>
              <a:solidFill>
                <a:schemeClr val="lt1"/>
              </a:solidFill>
              <a:latin typeface="Proxima Nova"/>
              <a:ea typeface="Proxima Nova"/>
              <a:cs typeface="Proxima Nova"/>
              <a:sym typeface="Proxima Nova"/>
            </a:endParaRPr>
          </a:p>
        </p:txBody>
      </p:sp>
      <p:cxnSp>
        <p:nvCxnSpPr>
          <p:cNvPr id="226" name="Google Shape;226;p32"/>
          <p:cNvCxnSpPr>
            <a:stCxn id="222" idx="3"/>
            <a:endCxn id="224" idx="1"/>
          </p:cNvCxnSpPr>
          <p:nvPr/>
        </p:nvCxnSpPr>
        <p:spPr>
          <a:xfrm>
            <a:off x="4838825" y="2322263"/>
            <a:ext cx="22383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sp>
        <p:nvSpPr>
          <p:cNvPr id="231" name="Google Shape;23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Phương pháp</a:t>
            </a:r>
            <a:endParaRPr b="1">
              <a:solidFill>
                <a:schemeClr val="lt1"/>
              </a:solidFill>
            </a:endParaRPr>
          </a:p>
        </p:txBody>
      </p:sp>
      <p:sp>
        <p:nvSpPr>
          <p:cNvPr id="232" name="Google Shape;232;p33"/>
          <p:cNvSpPr txBox="1"/>
          <p:nvPr>
            <p:ph idx="1" type="body"/>
          </p:nvPr>
        </p:nvSpPr>
        <p:spPr>
          <a:xfrm>
            <a:off x="311700" y="1420225"/>
            <a:ext cx="3767400" cy="3211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b="1" lang="vi">
                <a:solidFill>
                  <a:schemeClr val="lt1"/>
                </a:solidFill>
              </a:rPr>
              <a:t>Phương pháp vét cạn:</a:t>
            </a:r>
            <a:endParaRPr b="1">
              <a:solidFill>
                <a:schemeClr val="lt1"/>
              </a:solidFill>
            </a:endParaRPr>
          </a:p>
          <a:p>
            <a:pPr indent="0" lvl="0" marL="457200" rtl="0" algn="l">
              <a:spcBef>
                <a:spcPts val="1200"/>
              </a:spcBef>
              <a:spcAft>
                <a:spcPts val="0"/>
              </a:spcAft>
              <a:buNone/>
            </a:pPr>
            <a:r>
              <a:rPr lang="vi">
                <a:solidFill>
                  <a:schemeClr val="lt1"/>
                </a:solidFill>
              </a:rPr>
              <a:t>Tính toán tất cả khoảng cách của tất cả các cặp điểm trong tập hợp để tìm ra khoảng cách nhỏ nhất</a:t>
            </a:r>
            <a:endParaRPr>
              <a:solidFill>
                <a:schemeClr val="lt1"/>
              </a:solidFill>
            </a:endParaRPr>
          </a:p>
          <a:p>
            <a:pPr indent="0" lvl="0" marL="457200" rtl="0" algn="l">
              <a:spcBef>
                <a:spcPts val="1200"/>
              </a:spcBef>
              <a:spcAft>
                <a:spcPts val="1200"/>
              </a:spcAft>
              <a:buNone/>
            </a:pPr>
            <a:r>
              <a:rPr lang="vi">
                <a:solidFill>
                  <a:schemeClr val="lt1"/>
                </a:solidFill>
              </a:rPr>
              <a:t>Độ phức tạp: O(</a:t>
            </a:r>
            <a:r>
              <a:rPr lang="vi">
                <a:solidFill>
                  <a:schemeClr val="lt1"/>
                </a:solidFill>
                <a:latin typeface="Times New Roman"/>
                <a:ea typeface="Times New Roman"/>
                <a:cs typeface="Times New Roman"/>
                <a:sym typeface="Times New Roman"/>
              </a:rPr>
              <a:t>n</a:t>
            </a:r>
            <a:r>
              <a:rPr baseline="30000" lang="vi">
                <a:solidFill>
                  <a:schemeClr val="lt1"/>
                </a:solidFill>
                <a:latin typeface="Times New Roman"/>
                <a:ea typeface="Times New Roman"/>
                <a:cs typeface="Times New Roman"/>
                <a:sym typeface="Times New Roman"/>
              </a:rPr>
              <a:t>2</a:t>
            </a:r>
            <a:r>
              <a:rPr lang="vi">
                <a:solidFill>
                  <a:schemeClr val="lt1"/>
                </a:solidFill>
              </a:rPr>
              <a:t>)</a:t>
            </a:r>
            <a:endParaRPr>
              <a:solidFill>
                <a:schemeClr val="lt1"/>
              </a:solidFill>
            </a:endParaRPr>
          </a:p>
        </p:txBody>
      </p:sp>
      <p:pic>
        <p:nvPicPr>
          <p:cNvPr id="233" name="Google Shape;233;p33"/>
          <p:cNvPicPr preferRelativeResize="0"/>
          <p:nvPr/>
        </p:nvPicPr>
        <p:blipFill>
          <a:blip r:embed="rId3">
            <a:alphaModFix/>
          </a:blip>
          <a:stretch>
            <a:fillRect/>
          </a:stretch>
        </p:blipFill>
        <p:spPr>
          <a:xfrm>
            <a:off x="4260075" y="1584450"/>
            <a:ext cx="4143375" cy="1762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239" name="Google Shape;239;p34"/>
          <p:cNvSpPr txBox="1"/>
          <p:nvPr/>
        </p:nvSpPr>
        <p:spPr>
          <a:xfrm>
            <a:off x="835825" y="1666700"/>
            <a:ext cx="1928700" cy="400200"/>
          </a:xfrm>
          <a:prstGeom prst="rect">
            <a:avLst/>
          </a:prstGeom>
          <a:noFill/>
          <a:ln cap="flat" cmpd="sng" w="3810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Divide and conquer</a:t>
            </a:r>
            <a:endParaRPr b="1">
              <a:solidFill>
                <a:schemeClr val="lt1"/>
              </a:solidFill>
              <a:latin typeface="Proxima Nova"/>
              <a:ea typeface="Proxima Nova"/>
              <a:cs typeface="Proxima Nova"/>
              <a:sym typeface="Proxima Nova"/>
            </a:endParaRPr>
          </a:p>
        </p:txBody>
      </p:sp>
      <p:sp>
        <p:nvSpPr>
          <p:cNvPr id="240" name="Google Shape;240;p34"/>
          <p:cNvSpPr txBox="1"/>
          <p:nvPr/>
        </p:nvSpPr>
        <p:spPr>
          <a:xfrm>
            <a:off x="5048200" y="1666700"/>
            <a:ext cx="964500" cy="400200"/>
          </a:xfrm>
          <a:prstGeom prst="rect">
            <a:avLst/>
          </a:prstGeom>
          <a:noFill/>
          <a:ln cap="flat" cmpd="sng" w="3810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DIVIDE</a:t>
            </a:r>
            <a:endParaRPr b="1">
              <a:solidFill>
                <a:schemeClr val="lt1"/>
              </a:solidFill>
              <a:latin typeface="Proxima Nova"/>
              <a:ea typeface="Proxima Nova"/>
              <a:cs typeface="Proxima Nova"/>
              <a:sym typeface="Proxima Nova"/>
            </a:endParaRPr>
          </a:p>
        </p:txBody>
      </p:sp>
      <p:sp>
        <p:nvSpPr>
          <p:cNvPr id="241" name="Google Shape;241;p34"/>
          <p:cNvSpPr txBox="1"/>
          <p:nvPr/>
        </p:nvSpPr>
        <p:spPr>
          <a:xfrm>
            <a:off x="4903000" y="2371650"/>
            <a:ext cx="1254900" cy="400200"/>
          </a:xfrm>
          <a:prstGeom prst="rect">
            <a:avLst/>
          </a:prstGeom>
          <a:noFill/>
          <a:ln cap="flat" cmpd="sng" w="3810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CONQUER</a:t>
            </a:r>
            <a:endParaRPr b="1">
              <a:solidFill>
                <a:schemeClr val="lt1"/>
              </a:solidFill>
              <a:latin typeface="Proxima Nova"/>
              <a:ea typeface="Proxima Nova"/>
              <a:cs typeface="Proxima Nova"/>
              <a:sym typeface="Proxima Nova"/>
            </a:endParaRPr>
          </a:p>
        </p:txBody>
      </p:sp>
      <p:sp>
        <p:nvSpPr>
          <p:cNvPr id="242" name="Google Shape;242;p34"/>
          <p:cNvSpPr txBox="1"/>
          <p:nvPr/>
        </p:nvSpPr>
        <p:spPr>
          <a:xfrm>
            <a:off x="4903000" y="3076600"/>
            <a:ext cx="1254900" cy="400200"/>
          </a:xfrm>
          <a:prstGeom prst="rect">
            <a:avLst/>
          </a:prstGeom>
          <a:noFill/>
          <a:ln cap="flat" cmpd="sng" w="3810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COMBINE</a:t>
            </a:r>
            <a:endParaRPr b="1">
              <a:solidFill>
                <a:schemeClr val="lt1"/>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sp>
        <p:nvSpPr>
          <p:cNvPr id="247" name="Google Shape;24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248" name="Google Shape;248;p35"/>
          <p:cNvSpPr txBox="1"/>
          <p:nvPr/>
        </p:nvSpPr>
        <p:spPr>
          <a:xfrm>
            <a:off x="628650" y="1335875"/>
            <a:ext cx="957300" cy="4002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DIVIDE</a:t>
            </a:r>
            <a:endParaRPr b="1">
              <a:solidFill>
                <a:schemeClr val="lt1"/>
              </a:solidFill>
              <a:latin typeface="Proxima Nova"/>
              <a:ea typeface="Proxima Nova"/>
              <a:cs typeface="Proxima Nova"/>
              <a:sym typeface="Proxima Nova"/>
            </a:endParaRPr>
          </a:p>
        </p:txBody>
      </p:sp>
      <p:pic>
        <p:nvPicPr>
          <p:cNvPr id="249" name="Google Shape;249;p35"/>
          <p:cNvPicPr preferRelativeResize="0"/>
          <p:nvPr/>
        </p:nvPicPr>
        <p:blipFill>
          <a:blip r:embed="rId3">
            <a:alphaModFix/>
          </a:blip>
          <a:stretch>
            <a:fillRect/>
          </a:stretch>
        </p:blipFill>
        <p:spPr>
          <a:xfrm>
            <a:off x="4152950" y="941525"/>
            <a:ext cx="3847561" cy="3820974"/>
          </a:xfrm>
          <a:prstGeom prst="rect">
            <a:avLst/>
          </a:prstGeom>
          <a:noFill/>
          <a:ln>
            <a:noFill/>
          </a:ln>
        </p:spPr>
      </p:pic>
      <p:sp>
        <p:nvSpPr>
          <p:cNvPr id="250" name="Google Shape;250;p35"/>
          <p:cNvSpPr txBox="1"/>
          <p:nvPr/>
        </p:nvSpPr>
        <p:spPr>
          <a:xfrm>
            <a:off x="478650" y="1964525"/>
            <a:ext cx="3136200" cy="2681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Giả sử lưu giá trị tọa độ của các điểm trong tập hợp vào một mảng P </a:t>
            </a:r>
            <a:endParaRPr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Đầu tiên, sắp xếp lại các điểm trong theo độ tăng dần của hoành độ</a:t>
            </a:r>
            <a:endParaRPr>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4" name="Shape 254"/>
        <p:cNvGrpSpPr/>
        <p:nvPr/>
      </p:nvGrpSpPr>
      <p:grpSpPr>
        <a:xfrm>
          <a:off x="0" y="0"/>
          <a:ext cx="0" cy="0"/>
          <a:chOff x="0" y="0"/>
          <a:chExt cx="0" cy="0"/>
        </a:xfrm>
      </p:grpSpPr>
      <p:sp>
        <p:nvSpPr>
          <p:cNvPr id="255" name="Google Shape;25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256" name="Google Shape;256;p36"/>
          <p:cNvSpPr txBox="1"/>
          <p:nvPr/>
        </p:nvSpPr>
        <p:spPr>
          <a:xfrm>
            <a:off x="478650" y="1107275"/>
            <a:ext cx="957300" cy="4002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DIVIDE</a:t>
            </a:r>
            <a:endParaRPr b="1">
              <a:solidFill>
                <a:schemeClr val="lt1"/>
              </a:solidFill>
              <a:latin typeface="Proxima Nova"/>
              <a:ea typeface="Proxima Nova"/>
              <a:cs typeface="Proxima Nova"/>
              <a:sym typeface="Proxima Nova"/>
            </a:endParaRPr>
          </a:p>
        </p:txBody>
      </p:sp>
      <p:sp>
        <p:nvSpPr>
          <p:cNvPr id="257" name="Google Shape;257;p36"/>
          <p:cNvSpPr txBox="1"/>
          <p:nvPr/>
        </p:nvSpPr>
        <p:spPr>
          <a:xfrm>
            <a:off x="478650" y="1714475"/>
            <a:ext cx="3357600" cy="3318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Lấy điểm nằm ở giữa, giả sử là P[n/2].</a:t>
            </a:r>
            <a:endParaRPr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Sau đó, chia P thành 2 nửa, nửa đầu gọi là P</a:t>
            </a:r>
            <a:r>
              <a:rPr lang="vi">
                <a:solidFill>
                  <a:schemeClr val="lt1"/>
                </a:solidFill>
                <a:latin typeface="Proxima Nova"/>
                <a:ea typeface="Proxima Nova"/>
                <a:cs typeface="Proxima Nova"/>
                <a:sym typeface="Proxima Nova"/>
              </a:rPr>
              <a:t>L</a:t>
            </a:r>
            <a:r>
              <a:rPr lang="vi" sz="1800">
                <a:solidFill>
                  <a:schemeClr val="lt1"/>
                </a:solidFill>
                <a:latin typeface="Proxima Nova"/>
                <a:ea typeface="Proxima Nova"/>
                <a:cs typeface="Proxima Nova"/>
                <a:sym typeface="Proxima Nova"/>
              </a:rPr>
              <a:t> chứa các điểm từ P[0] đến P[n/2], nửa sau gọi là P</a:t>
            </a:r>
            <a:r>
              <a:rPr lang="vi">
                <a:solidFill>
                  <a:schemeClr val="lt1"/>
                </a:solidFill>
                <a:latin typeface="Proxima Nova"/>
                <a:ea typeface="Proxima Nova"/>
                <a:cs typeface="Proxima Nova"/>
                <a:sym typeface="Proxima Nova"/>
              </a:rPr>
              <a:t>R</a:t>
            </a:r>
            <a:r>
              <a:rPr lang="vi" sz="1800">
                <a:solidFill>
                  <a:schemeClr val="lt1"/>
                </a:solidFill>
                <a:latin typeface="Proxima Nova"/>
                <a:ea typeface="Proxima Nova"/>
                <a:cs typeface="Proxima Nova"/>
                <a:sym typeface="Proxima Nova"/>
              </a:rPr>
              <a:t> chứa các điểm từ P[n/2-1] đến P[n-1]</a:t>
            </a:r>
            <a:endParaRPr>
              <a:latin typeface="Proxima Nova"/>
              <a:ea typeface="Proxima Nova"/>
              <a:cs typeface="Proxima Nova"/>
              <a:sym typeface="Proxima Nova"/>
            </a:endParaRPr>
          </a:p>
        </p:txBody>
      </p:sp>
      <p:pic>
        <p:nvPicPr>
          <p:cNvPr id="258" name="Google Shape;258;p36"/>
          <p:cNvPicPr preferRelativeResize="0"/>
          <p:nvPr/>
        </p:nvPicPr>
        <p:blipFill>
          <a:blip r:embed="rId3">
            <a:alphaModFix/>
          </a:blip>
          <a:stretch>
            <a:fillRect/>
          </a:stretch>
        </p:blipFill>
        <p:spPr>
          <a:xfrm>
            <a:off x="4138525" y="870100"/>
            <a:ext cx="3790711"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 name="Shape 262"/>
        <p:cNvGrpSpPr/>
        <p:nvPr/>
      </p:nvGrpSpPr>
      <p:grpSpPr>
        <a:xfrm>
          <a:off x="0" y="0"/>
          <a:ext cx="0" cy="0"/>
          <a:chOff x="0" y="0"/>
          <a:chExt cx="0" cy="0"/>
        </a:xfrm>
      </p:grpSpPr>
      <p:sp>
        <p:nvSpPr>
          <p:cNvPr id="263" name="Google Shape;26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pic>
        <p:nvPicPr>
          <p:cNvPr id="264" name="Google Shape;264;p37"/>
          <p:cNvPicPr preferRelativeResize="0"/>
          <p:nvPr/>
        </p:nvPicPr>
        <p:blipFill>
          <a:blip r:embed="rId3">
            <a:alphaModFix/>
          </a:blip>
          <a:stretch>
            <a:fillRect/>
          </a:stretch>
        </p:blipFill>
        <p:spPr>
          <a:xfrm>
            <a:off x="4724400" y="1170125"/>
            <a:ext cx="4267201" cy="3330824"/>
          </a:xfrm>
          <a:prstGeom prst="rect">
            <a:avLst/>
          </a:prstGeom>
          <a:noFill/>
          <a:ln>
            <a:noFill/>
          </a:ln>
        </p:spPr>
      </p:pic>
      <p:sp>
        <p:nvSpPr>
          <p:cNvPr id="265" name="Google Shape;265;p37"/>
          <p:cNvSpPr txBox="1"/>
          <p:nvPr/>
        </p:nvSpPr>
        <p:spPr>
          <a:xfrm>
            <a:off x="492900" y="1170125"/>
            <a:ext cx="1157400" cy="4002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CONQUER</a:t>
            </a:r>
            <a:endParaRPr b="1">
              <a:solidFill>
                <a:schemeClr val="lt1"/>
              </a:solidFill>
              <a:latin typeface="Proxima Nova"/>
              <a:ea typeface="Proxima Nova"/>
              <a:cs typeface="Proxima Nova"/>
              <a:sym typeface="Proxima Nova"/>
            </a:endParaRPr>
          </a:p>
        </p:txBody>
      </p:sp>
      <p:sp>
        <p:nvSpPr>
          <p:cNvPr id="266" name="Google Shape;266;p37"/>
          <p:cNvSpPr txBox="1"/>
          <p:nvPr/>
        </p:nvSpPr>
        <p:spPr>
          <a:xfrm>
            <a:off x="492900" y="1722725"/>
            <a:ext cx="3372000" cy="3000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Tìm kiếm đệ quy khoảng cách nhỏ nhất trong hai phần được chia trên, gọi khoảng cách tìm được là dl và dr</a:t>
            </a:r>
            <a:endParaRPr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Lấy khoảng cách nhỏ hơn giữa chúng, đặt là d</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 name="Shape 270"/>
        <p:cNvGrpSpPr/>
        <p:nvPr/>
      </p:nvGrpSpPr>
      <p:grpSpPr>
        <a:xfrm>
          <a:off x="0" y="0"/>
          <a:ext cx="0" cy="0"/>
          <a:chOff x="0" y="0"/>
          <a:chExt cx="0" cy="0"/>
        </a:xfrm>
      </p:grpSpPr>
      <p:sp>
        <p:nvSpPr>
          <p:cNvPr id="271" name="Google Shape;27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272" name="Google Shape;272;p38"/>
          <p:cNvSpPr txBox="1"/>
          <p:nvPr/>
        </p:nvSpPr>
        <p:spPr>
          <a:xfrm>
            <a:off x="714375" y="1400175"/>
            <a:ext cx="145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TRƯỜNG HỢP CƠ BẢN</a:t>
            </a:r>
            <a:endParaRPr b="1">
              <a:solidFill>
                <a:schemeClr val="lt1"/>
              </a:solidFill>
              <a:latin typeface="Proxima Nova"/>
              <a:ea typeface="Proxima Nova"/>
              <a:cs typeface="Proxima Nova"/>
              <a:sym typeface="Proxima Nova"/>
            </a:endParaRPr>
          </a:p>
        </p:txBody>
      </p:sp>
      <p:pic>
        <p:nvPicPr>
          <p:cNvPr id="273" name="Google Shape;273;p38"/>
          <p:cNvPicPr preferRelativeResize="0"/>
          <p:nvPr/>
        </p:nvPicPr>
        <p:blipFill>
          <a:blip r:embed="rId3">
            <a:alphaModFix/>
          </a:blip>
          <a:stretch>
            <a:fillRect/>
          </a:stretch>
        </p:blipFill>
        <p:spPr>
          <a:xfrm>
            <a:off x="2545575" y="941500"/>
            <a:ext cx="5667434" cy="3820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 name="Shape 277"/>
        <p:cNvGrpSpPr/>
        <p:nvPr/>
      </p:nvGrpSpPr>
      <p:grpSpPr>
        <a:xfrm>
          <a:off x="0" y="0"/>
          <a:ext cx="0" cy="0"/>
          <a:chOff x="0" y="0"/>
          <a:chExt cx="0" cy="0"/>
        </a:xfrm>
      </p:grpSpPr>
      <p:sp>
        <p:nvSpPr>
          <p:cNvPr id="278" name="Google Shape;27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279" name="Google Shape;279;p39"/>
          <p:cNvSpPr txBox="1"/>
          <p:nvPr/>
        </p:nvSpPr>
        <p:spPr>
          <a:xfrm>
            <a:off x="492900" y="1170125"/>
            <a:ext cx="1157400" cy="4002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COMBINE</a:t>
            </a:r>
            <a:endParaRPr b="1">
              <a:solidFill>
                <a:schemeClr val="lt1"/>
              </a:solidFill>
              <a:latin typeface="Proxima Nova"/>
              <a:ea typeface="Proxima Nova"/>
              <a:cs typeface="Proxima Nova"/>
              <a:sym typeface="Proxima Nova"/>
            </a:endParaRPr>
          </a:p>
        </p:txBody>
      </p:sp>
      <p:sp>
        <p:nvSpPr>
          <p:cNvPr id="280" name="Google Shape;280;p39"/>
          <p:cNvSpPr txBox="1"/>
          <p:nvPr/>
        </p:nvSpPr>
        <p:spPr>
          <a:xfrm>
            <a:off x="492900" y="1722725"/>
            <a:ext cx="33720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a:t>
            </a:r>
            <a:r>
              <a:rPr lang="vi" sz="1800">
                <a:solidFill>
                  <a:schemeClr val="lt1"/>
                </a:solidFill>
                <a:latin typeface="Proxima Nova"/>
                <a:ea typeface="Proxima Nova"/>
                <a:cs typeface="Proxima Nova"/>
                <a:sym typeface="Proxima Nova"/>
              </a:rPr>
              <a:t>iếp theo, chúng ta sẽ quan tâm đến những cặp điểm có mỗi đầu nằm ở mỗi nửa và có khoảng cách giữa chúng nhỏ hơn d</a:t>
            </a:r>
            <a:endParaRPr sz="1800">
              <a:solidFill>
                <a:schemeClr val="lt1"/>
              </a:solidFill>
              <a:latin typeface="Proxima Nova"/>
              <a:ea typeface="Proxima Nova"/>
              <a:cs typeface="Proxima Nova"/>
              <a:sym typeface="Proxima Nova"/>
            </a:endParaRPr>
          </a:p>
        </p:txBody>
      </p:sp>
      <p:pic>
        <p:nvPicPr>
          <p:cNvPr id="281" name="Google Shape;281;p39"/>
          <p:cNvPicPr preferRelativeResize="0"/>
          <p:nvPr/>
        </p:nvPicPr>
        <p:blipFill>
          <a:blip r:embed="rId3">
            <a:alphaModFix/>
          </a:blip>
          <a:stretch>
            <a:fillRect/>
          </a:stretch>
        </p:blipFill>
        <p:spPr>
          <a:xfrm>
            <a:off x="4353075" y="901750"/>
            <a:ext cx="3828647"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5" name="Shape 285"/>
        <p:cNvGrpSpPr/>
        <p:nvPr/>
      </p:nvGrpSpPr>
      <p:grpSpPr>
        <a:xfrm>
          <a:off x="0" y="0"/>
          <a:ext cx="0" cy="0"/>
          <a:chOff x="0" y="0"/>
          <a:chExt cx="0" cy="0"/>
        </a:xfrm>
      </p:grpSpPr>
      <p:sp>
        <p:nvSpPr>
          <p:cNvPr id="286" name="Google Shape;28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287" name="Google Shape;287;p40"/>
          <p:cNvSpPr txBox="1"/>
          <p:nvPr/>
        </p:nvSpPr>
        <p:spPr>
          <a:xfrm>
            <a:off x="492900" y="1170125"/>
            <a:ext cx="1157400" cy="4002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COMBINE</a:t>
            </a:r>
            <a:endParaRPr b="1">
              <a:solidFill>
                <a:schemeClr val="lt1"/>
              </a:solidFill>
              <a:latin typeface="Proxima Nova"/>
              <a:ea typeface="Proxima Nova"/>
              <a:cs typeface="Proxima Nova"/>
              <a:sym typeface="Proxima Nova"/>
            </a:endParaRPr>
          </a:p>
        </p:txBody>
      </p:sp>
      <p:sp>
        <p:nvSpPr>
          <p:cNvPr id="288" name="Google Shape;288;p40"/>
          <p:cNvSpPr txBox="1"/>
          <p:nvPr/>
        </p:nvSpPr>
        <p:spPr>
          <a:xfrm>
            <a:off x="492900" y="1722725"/>
            <a:ext cx="33720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Xét đường thẳng đi qua điểm P[n/2] và tìm tất cả các điểm có khoảng cách đến đường thằng này nhỏ hơn hoặc bằng d, tạo một mảng strip chứa những điểm này</a:t>
            </a:r>
            <a:endParaRPr sz="1800">
              <a:solidFill>
                <a:schemeClr val="lt1"/>
              </a:solidFill>
              <a:latin typeface="Proxima Nova"/>
              <a:ea typeface="Proxima Nova"/>
              <a:cs typeface="Proxima Nova"/>
              <a:sym typeface="Proxima Nova"/>
            </a:endParaRPr>
          </a:p>
        </p:txBody>
      </p:sp>
      <p:pic>
        <p:nvPicPr>
          <p:cNvPr id="289" name="Google Shape;289;p40"/>
          <p:cNvPicPr preferRelativeResize="0"/>
          <p:nvPr/>
        </p:nvPicPr>
        <p:blipFill>
          <a:blip r:embed="rId3">
            <a:alphaModFix/>
          </a:blip>
          <a:stretch>
            <a:fillRect/>
          </a:stretch>
        </p:blipFill>
        <p:spPr>
          <a:xfrm>
            <a:off x="4541563" y="1017725"/>
            <a:ext cx="4009837" cy="3472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3" name="Shape 293"/>
        <p:cNvGrpSpPr/>
        <p:nvPr/>
      </p:nvGrpSpPr>
      <p:grpSpPr>
        <a:xfrm>
          <a:off x="0" y="0"/>
          <a:ext cx="0" cy="0"/>
          <a:chOff x="0" y="0"/>
          <a:chExt cx="0" cy="0"/>
        </a:xfrm>
      </p:grpSpPr>
      <p:sp>
        <p:nvSpPr>
          <p:cNvPr id="294" name="Google Shape;29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295" name="Google Shape;295;p41"/>
          <p:cNvSpPr txBox="1"/>
          <p:nvPr/>
        </p:nvSpPr>
        <p:spPr>
          <a:xfrm>
            <a:off x="492900" y="1170125"/>
            <a:ext cx="1157400" cy="4002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COMBINE</a:t>
            </a:r>
            <a:endParaRPr b="1">
              <a:solidFill>
                <a:schemeClr val="lt1"/>
              </a:solidFill>
              <a:latin typeface="Proxima Nova"/>
              <a:ea typeface="Proxima Nova"/>
              <a:cs typeface="Proxima Nova"/>
              <a:sym typeface="Proxima Nova"/>
            </a:endParaRPr>
          </a:p>
        </p:txBody>
      </p:sp>
      <p:sp>
        <p:nvSpPr>
          <p:cNvPr id="296" name="Google Shape;296;p41"/>
          <p:cNvSpPr txBox="1"/>
          <p:nvPr/>
        </p:nvSpPr>
        <p:spPr>
          <a:xfrm>
            <a:off x="492900" y="1722725"/>
            <a:ext cx="33720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Tìm khoảng cách nhỏ nhất giữa các điểm trong strip và trả về giá trị nhỏ nhất giữa d và khoảng cách tìm được trong strip</a:t>
            </a:r>
            <a:endParaRPr sz="1800">
              <a:solidFill>
                <a:schemeClr val="lt1"/>
              </a:solidFill>
              <a:latin typeface="Proxima Nova"/>
              <a:ea typeface="Proxima Nova"/>
              <a:cs typeface="Proxima Nova"/>
              <a:sym typeface="Proxima Nova"/>
            </a:endParaRPr>
          </a:p>
        </p:txBody>
      </p:sp>
      <p:pic>
        <p:nvPicPr>
          <p:cNvPr id="297" name="Google Shape;297;p41"/>
          <p:cNvPicPr preferRelativeResize="0"/>
          <p:nvPr/>
        </p:nvPicPr>
        <p:blipFill>
          <a:blip r:embed="rId3">
            <a:alphaModFix/>
          </a:blip>
          <a:stretch>
            <a:fillRect/>
          </a:stretch>
        </p:blipFill>
        <p:spPr>
          <a:xfrm>
            <a:off x="4388775" y="1017725"/>
            <a:ext cx="3805629"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vi"/>
              <a:t>Giới thiệu</a:t>
            </a:r>
            <a:endParaRPr b="1"/>
          </a:p>
        </p:txBody>
      </p:sp>
      <p:sp>
        <p:nvSpPr>
          <p:cNvPr id="81" name="Google Shape;81;p15"/>
          <p:cNvSpPr txBox="1"/>
          <p:nvPr>
            <p:ph idx="1" type="subTitle"/>
          </p:nvPr>
        </p:nvSpPr>
        <p:spPr>
          <a:xfrm>
            <a:off x="510450" y="3275225"/>
            <a:ext cx="6468900" cy="1104000"/>
          </a:xfrm>
          <a:prstGeom prst="rect">
            <a:avLst/>
          </a:prstGeom>
        </p:spPr>
        <p:txBody>
          <a:bodyPr anchorCtr="0" anchor="t" bIns="91425" lIns="91425" spcFirstLastPara="1" rIns="91425" wrap="square" tIns="91425">
            <a:normAutofit fontScale="92500" lnSpcReduction="10000"/>
          </a:bodyPr>
          <a:lstStyle/>
          <a:p>
            <a:pPr indent="-369570" lvl="0" marL="457200" rtl="0" algn="l">
              <a:spcBef>
                <a:spcPts val="0"/>
              </a:spcBef>
              <a:spcAft>
                <a:spcPts val="0"/>
              </a:spcAft>
              <a:buSzPct val="100000"/>
              <a:buChar char="❖"/>
            </a:pPr>
            <a:r>
              <a:rPr lang="vi"/>
              <a:t>Các bài toán hình học là gì ?</a:t>
            </a:r>
            <a:endParaRPr/>
          </a:p>
          <a:p>
            <a:pPr indent="0" lvl="0" marL="457200" rtl="0" algn="l">
              <a:spcBef>
                <a:spcPts val="0"/>
              </a:spcBef>
              <a:spcAft>
                <a:spcPts val="0"/>
              </a:spcAft>
              <a:buNone/>
            </a:pPr>
            <a:r>
              <a:t/>
            </a:r>
            <a:endParaRPr/>
          </a:p>
          <a:p>
            <a:pPr indent="-369570" lvl="0" marL="457200" rtl="0" algn="l">
              <a:spcBef>
                <a:spcPts val="0"/>
              </a:spcBef>
              <a:spcAft>
                <a:spcPts val="0"/>
              </a:spcAft>
              <a:buSzPct val="100000"/>
              <a:buChar char="❖"/>
            </a:pPr>
            <a:r>
              <a:rPr lang="vi"/>
              <a:t>Có điểm gì khác biệt so với các bài toán khác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303" name="Google Shape;303;p42"/>
          <p:cNvSpPr txBox="1"/>
          <p:nvPr/>
        </p:nvSpPr>
        <p:spPr>
          <a:xfrm>
            <a:off x="492900" y="1170125"/>
            <a:ext cx="1371600" cy="4002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COMPLEXITY</a:t>
            </a:r>
            <a:endParaRPr b="1">
              <a:solidFill>
                <a:schemeClr val="lt1"/>
              </a:solidFill>
              <a:latin typeface="Proxima Nova"/>
              <a:ea typeface="Proxima Nova"/>
              <a:cs typeface="Proxima Nova"/>
              <a:sym typeface="Proxima Nova"/>
            </a:endParaRPr>
          </a:p>
        </p:txBody>
      </p:sp>
      <p:sp>
        <p:nvSpPr>
          <p:cNvPr id="304" name="Google Shape;304;p42"/>
          <p:cNvSpPr txBox="1"/>
          <p:nvPr/>
        </p:nvSpPr>
        <p:spPr>
          <a:xfrm>
            <a:off x="2486275" y="1737275"/>
            <a:ext cx="48213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Giả sử độ phức tạp thời gian của thuật toán là T(n)</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T(n) = 2T(n/2) + O(n) + O(nlogn) + O(n)</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T(n) = 2T(n/2) + O(nlogn)</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T(n) = O(</a:t>
            </a:r>
            <a:r>
              <a:rPr i="1" lang="vi" sz="1800">
                <a:solidFill>
                  <a:schemeClr val="lt1"/>
                </a:solidFill>
                <a:latin typeface="Proxima Nova"/>
                <a:ea typeface="Proxima Nova"/>
                <a:cs typeface="Proxima Nova"/>
                <a:sym typeface="Proxima Nova"/>
              </a:rPr>
              <a:t>n</a:t>
            </a:r>
            <a:r>
              <a:rPr lang="vi" sz="1800">
                <a:solidFill>
                  <a:schemeClr val="lt1"/>
                </a:solidFill>
                <a:latin typeface="Proxima Nova"/>
                <a:ea typeface="Proxima Nova"/>
                <a:cs typeface="Proxima Nova"/>
                <a:sym typeface="Proxima Nova"/>
              </a:rPr>
              <a:t>.log</a:t>
            </a:r>
            <a:r>
              <a:rPr i="1" lang="vi" sz="1800">
                <a:solidFill>
                  <a:schemeClr val="lt1"/>
                </a:solidFill>
                <a:latin typeface="Proxima Nova"/>
                <a:ea typeface="Proxima Nova"/>
                <a:cs typeface="Proxima Nova"/>
                <a:sym typeface="Proxima Nova"/>
              </a:rPr>
              <a:t>n</a:t>
            </a:r>
            <a:r>
              <a:rPr lang="vi" sz="1800">
                <a:solidFill>
                  <a:schemeClr val="lt1"/>
                </a:solidFill>
                <a:latin typeface="Proxima Nova"/>
                <a:ea typeface="Proxima Nova"/>
                <a:cs typeface="Proxima Nova"/>
                <a:sym typeface="Proxima Nova"/>
              </a:rPr>
              <a:t>.log</a:t>
            </a:r>
            <a:r>
              <a:rPr i="1" lang="vi" sz="1800">
                <a:solidFill>
                  <a:schemeClr val="lt1"/>
                </a:solidFill>
                <a:latin typeface="Proxima Nova"/>
                <a:ea typeface="Proxima Nova"/>
                <a:cs typeface="Proxima Nova"/>
                <a:sym typeface="Proxima Nova"/>
              </a:rPr>
              <a:t>n</a:t>
            </a:r>
            <a:r>
              <a:rPr lang="vi" sz="1800">
                <a:solidFill>
                  <a:schemeClr val="lt1"/>
                </a:solidFill>
                <a:latin typeface="Proxima Nova"/>
                <a:ea typeface="Proxima Nova"/>
                <a:cs typeface="Proxima Nova"/>
                <a:sym typeface="Proxima Nova"/>
              </a:rPr>
              <a:t>)</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310" name="Google Shape;310;p43"/>
          <p:cNvSpPr txBox="1"/>
          <p:nvPr/>
        </p:nvSpPr>
        <p:spPr>
          <a:xfrm>
            <a:off x="403150" y="1325825"/>
            <a:ext cx="7595100" cy="29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 sz="1800">
                <a:solidFill>
                  <a:schemeClr val="lt1"/>
                </a:solidFill>
                <a:latin typeface="Proxima Nova"/>
                <a:ea typeface="Proxima Nova"/>
                <a:cs typeface="Proxima Nova"/>
                <a:sym typeface="Proxima Nova"/>
              </a:rPr>
              <a:t> Closest-pair problem có rất nhiều ứng dụng</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vi" sz="1800">
                <a:solidFill>
                  <a:schemeClr val="lt1"/>
                </a:solidFill>
                <a:latin typeface="Proxima Nova"/>
                <a:ea typeface="Proxima Nova"/>
                <a:cs typeface="Proxima Nova"/>
                <a:sym typeface="Proxima Nova"/>
              </a:rPr>
              <a:t>T</a:t>
            </a:r>
            <a:r>
              <a:rPr lang="vi" sz="1800">
                <a:solidFill>
                  <a:schemeClr val="lt1"/>
                </a:solidFill>
                <a:latin typeface="Proxima Nova"/>
                <a:ea typeface="Proxima Nova"/>
                <a:cs typeface="Proxima Nova"/>
                <a:sym typeface="Proxima Nova"/>
              </a:rPr>
              <a:t>rong việc điều khiển giao thông, giúp điều khiển được những máy bay nào đang ở gần nhau, tránh xảy ra va chạm</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vi" sz="1800">
                <a:solidFill>
                  <a:schemeClr val="lt1"/>
                </a:solidFill>
                <a:latin typeface="Proxima Nova"/>
                <a:ea typeface="Proxima Nova"/>
                <a:cs typeface="Proxima Nova"/>
                <a:sym typeface="Proxima Nova"/>
              </a:rPr>
              <a:t>Trong sinh học, giúp xác định được những bộ gen nào là tương tự nhau để biết được quan hệ giữa chúng</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4" name="Shape 314"/>
        <p:cNvGrpSpPr/>
        <p:nvPr/>
      </p:nvGrpSpPr>
      <p:grpSpPr>
        <a:xfrm>
          <a:off x="0" y="0"/>
          <a:ext cx="0" cy="0"/>
          <a:chOff x="0" y="0"/>
          <a:chExt cx="0" cy="0"/>
        </a:xfrm>
      </p:grpSpPr>
      <p:sp>
        <p:nvSpPr>
          <p:cNvPr id="315" name="Google Shape;31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16" name="Google Shape;316;p44"/>
          <p:cNvSpPr txBox="1"/>
          <p:nvPr/>
        </p:nvSpPr>
        <p:spPr>
          <a:xfrm>
            <a:off x="492925" y="1232025"/>
            <a:ext cx="2421600" cy="25890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lt1"/>
                </a:solidFill>
                <a:latin typeface="Proxima Nova"/>
                <a:ea typeface="Proxima Nova"/>
                <a:cs typeface="Proxima Nova"/>
                <a:sym typeface="Proxima Nova"/>
              </a:rPr>
              <a:t>BÀI TOÁN</a:t>
            </a:r>
            <a:endParaRPr b="1">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Trong mặt phẳng Oxy, cho một tập hợp n điểm bất kỳ. Tìm đa giác lồi có diện tích nhỏ nhất chứa toàn bộ các điểm đó</a:t>
            </a:r>
            <a:endParaRPr b="1">
              <a:solidFill>
                <a:schemeClr val="lt1"/>
              </a:solidFill>
              <a:latin typeface="Proxima Nova"/>
              <a:ea typeface="Proxima Nova"/>
              <a:cs typeface="Proxima Nova"/>
              <a:sym typeface="Proxima Nova"/>
            </a:endParaRPr>
          </a:p>
        </p:txBody>
      </p:sp>
      <p:sp>
        <p:nvSpPr>
          <p:cNvPr id="317" name="Google Shape;317;p44"/>
          <p:cNvSpPr txBox="1"/>
          <p:nvPr/>
        </p:nvSpPr>
        <p:spPr>
          <a:xfrm>
            <a:off x="3774300" y="1160563"/>
            <a:ext cx="1043100" cy="400200"/>
          </a:xfrm>
          <a:prstGeom prst="rect">
            <a:avLst/>
          </a:prstGeom>
          <a:solidFill>
            <a:srgbClr val="1155CC"/>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Input</a:t>
            </a:r>
            <a:endParaRPr b="1">
              <a:solidFill>
                <a:schemeClr val="lt1"/>
              </a:solidFill>
              <a:latin typeface="Proxima Nova"/>
              <a:ea typeface="Proxima Nova"/>
              <a:cs typeface="Proxima Nova"/>
              <a:sym typeface="Proxima Nova"/>
            </a:endParaRPr>
          </a:p>
        </p:txBody>
      </p:sp>
      <p:sp>
        <p:nvSpPr>
          <p:cNvPr id="318" name="Google Shape;318;p44"/>
          <p:cNvSpPr txBox="1"/>
          <p:nvPr/>
        </p:nvSpPr>
        <p:spPr>
          <a:xfrm>
            <a:off x="3400450" y="1709525"/>
            <a:ext cx="18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Tọa độ của n điểm.</a:t>
            </a:r>
            <a:endParaRPr>
              <a:solidFill>
                <a:schemeClr val="lt1"/>
              </a:solidFill>
              <a:latin typeface="Proxima Nova"/>
              <a:ea typeface="Proxima Nova"/>
              <a:cs typeface="Proxima Nova"/>
              <a:sym typeface="Proxima Nova"/>
            </a:endParaRPr>
          </a:p>
        </p:txBody>
      </p:sp>
      <p:sp>
        <p:nvSpPr>
          <p:cNvPr id="319" name="Google Shape;319;p44"/>
          <p:cNvSpPr txBox="1"/>
          <p:nvPr/>
        </p:nvSpPr>
        <p:spPr>
          <a:xfrm>
            <a:off x="7055675" y="1160563"/>
            <a:ext cx="1043100" cy="400200"/>
          </a:xfrm>
          <a:prstGeom prst="rect">
            <a:avLst/>
          </a:prstGeom>
          <a:solidFill>
            <a:srgbClr val="1155CC"/>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Output</a:t>
            </a:r>
            <a:endParaRPr b="1">
              <a:solidFill>
                <a:schemeClr val="lt1"/>
              </a:solidFill>
              <a:latin typeface="Proxima Nova"/>
              <a:ea typeface="Proxima Nova"/>
              <a:cs typeface="Proxima Nova"/>
              <a:sym typeface="Proxima Nova"/>
            </a:endParaRPr>
          </a:p>
        </p:txBody>
      </p:sp>
      <p:sp>
        <p:nvSpPr>
          <p:cNvPr id="320" name="Google Shape;320;p44"/>
          <p:cNvSpPr txBox="1"/>
          <p:nvPr/>
        </p:nvSpPr>
        <p:spPr>
          <a:xfrm>
            <a:off x="6681825" y="1709525"/>
            <a:ext cx="185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Tọa độ của những điểm tạo nên bao lồi (convex hull).</a:t>
            </a:r>
            <a:endParaRPr>
              <a:solidFill>
                <a:schemeClr val="lt1"/>
              </a:solidFill>
              <a:latin typeface="Proxima Nova"/>
              <a:ea typeface="Proxima Nova"/>
              <a:cs typeface="Proxima Nova"/>
              <a:sym typeface="Proxima Nova"/>
            </a:endParaRPr>
          </a:p>
        </p:txBody>
      </p:sp>
      <p:cxnSp>
        <p:nvCxnSpPr>
          <p:cNvPr id="321" name="Google Shape;321;p44"/>
          <p:cNvCxnSpPr>
            <a:stCxn id="317" idx="3"/>
            <a:endCxn id="319" idx="1"/>
          </p:cNvCxnSpPr>
          <p:nvPr/>
        </p:nvCxnSpPr>
        <p:spPr>
          <a:xfrm>
            <a:off x="4817400" y="1360663"/>
            <a:ext cx="2238300" cy="0"/>
          </a:xfrm>
          <a:prstGeom prst="straightConnector1">
            <a:avLst/>
          </a:prstGeom>
          <a:noFill/>
          <a:ln cap="flat" cmpd="sng" w="28575">
            <a:solidFill>
              <a:srgbClr val="FF0000"/>
            </a:solidFill>
            <a:prstDash val="solid"/>
            <a:round/>
            <a:headEnd len="med" w="med" type="none"/>
            <a:tailEnd len="med" w="med" type="triangle"/>
          </a:ln>
        </p:spPr>
      </p:cxnSp>
      <p:pic>
        <p:nvPicPr>
          <p:cNvPr id="322" name="Google Shape;322;p44"/>
          <p:cNvPicPr preferRelativeResize="0"/>
          <p:nvPr/>
        </p:nvPicPr>
        <p:blipFill>
          <a:blip r:embed="rId3">
            <a:alphaModFix/>
          </a:blip>
          <a:stretch>
            <a:fillRect/>
          </a:stretch>
        </p:blipFill>
        <p:spPr>
          <a:xfrm>
            <a:off x="3328106" y="2540825"/>
            <a:ext cx="2418842" cy="2226424"/>
          </a:xfrm>
          <a:prstGeom prst="rect">
            <a:avLst/>
          </a:prstGeom>
          <a:noFill/>
          <a:ln>
            <a:noFill/>
          </a:ln>
        </p:spPr>
      </p:pic>
      <p:pic>
        <p:nvPicPr>
          <p:cNvPr id="323" name="Google Shape;323;p44"/>
          <p:cNvPicPr preferRelativeResize="0"/>
          <p:nvPr/>
        </p:nvPicPr>
        <p:blipFill>
          <a:blip r:embed="rId4">
            <a:alphaModFix/>
          </a:blip>
          <a:stretch>
            <a:fillRect/>
          </a:stretch>
        </p:blipFill>
        <p:spPr>
          <a:xfrm>
            <a:off x="6353438" y="2571750"/>
            <a:ext cx="2304670" cy="2226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7" name="Shape 327"/>
        <p:cNvGrpSpPr/>
        <p:nvPr/>
      </p:nvGrpSpPr>
      <p:grpSpPr>
        <a:xfrm>
          <a:off x="0" y="0"/>
          <a:ext cx="0" cy="0"/>
          <a:chOff x="0" y="0"/>
          <a:chExt cx="0" cy="0"/>
        </a:xfrm>
      </p:grpSpPr>
      <p:sp>
        <p:nvSpPr>
          <p:cNvPr id="328" name="Google Shape;32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29" name="Google Shape;329;p45"/>
          <p:cNvSpPr txBox="1"/>
          <p:nvPr/>
        </p:nvSpPr>
        <p:spPr>
          <a:xfrm>
            <a:off x="478625" y="2082125"/>
            <a:ext cx="2800500" cy="20442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Chúng ta cần tìm đa giác lồi.</a:t>
            </a:r>
            <a:endParaRPr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Chứa toàn bộ các điểm đã cho</a:t>
            </a:r>
            <a:endParaRPr sz="1800">
              <a:solidFill>
                <a:schemeClr val="lt1"/>
              </a:solidFill>
              <a:latin typeface="Proxima Nova"/>
              <a:ea typeface="Proxima Nova"/>
              <a:cs typeface="Proxima Nova"/>
              <a:sym typeface="Proxima Nova"/>
            </a:endParaRPr>
          </a:p>
        </p:txBody>
      </p:sp>
      <p:sp>
        <p:nvSpPr>
          <p:cNvPr id="330" name="Google Shape;330;p45"/>
          <p:cNvSpPr txBox="1"/>
          <p:nvPr/>
        </p:nvSpPr>
        <p:spPr>
          <a:xfrm>
            <a:off x="478625" y="1146275"/>
            <a:ext cx="13644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PHÂN TÍCH</a:t>
            </a:r>
            <a:endParaRPr b="1">
              <a:solidFill>
                <a:schemeClr val="lt1"/>
              </a:solidFill>
              <a:latin typeface="Proxima Nova"/>
              <a:ea typeface="Proxima Nova"/>
              <a:cs typeface="Proxima Nova"/>
              <a:sym typeface="Proxima Nova"/>
            </a:endParaRPr>
          </a:p>
        </p:txBody>
      </p:sp>
      <p:pic>
        <p:nvPicPr>
          <p:cNvPr id="331" name="Google Shape;331;p45"/>
          <p:cNvPicPr preferRelativeResize="0"/>
          <p:nvPr/>
        </p:nvPicPr>
        <p:blipFill>
          <a:blip r:embed="rId3">
            <a:alphaModFix/>
          </a:blip>
          <a:stretch>
            <a:fillRect/>
          </a:stretch>
        </p:blipFill>
        <p:spPr>
          <a:xfrm>
            <a:off x="3984232" y="1875350"/>
            <a:ext cx="2238590" cy="2044199"/>
          </a:xfrm>
          <a:prstGeom prst="rect">
            <a:avLst/>
          </a:prstGeom>
          <a:noFill/>
          <a:ln>
            <a:noFill/>
          </a:ln>
        </p:spPr>
      </p:pic>
      <p:pic>
        <p:nvPicPr>
          <p:cNvPr id="332" name="Google Shape;332;p45"/>
          <p:cNvPicPr preferRelativeResize="0"/>
          <p:nvPr/>
        </p:nvPicPr>
        <p:blipFill>
          <a:blip r:embed="rId4">
            <a:alphaModFix/>
          </a:blip>
          <a:stretch>
            <a:fillRect/>
          </a:stretch>
        </p:blipFill>
        <p:spPr>
          <a:xfrm>
            <a:off x="6744300" y="1875350"/>
            <a:ext cx="2018211" cy="2044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6" name="Shape 336"/>
        <p:cNvGrpSpPr/>
        <p:nvPr/>
      </p:nvGrpSpPr>
      <p:grpSpPr>
        <a:xfrm>
          <a:off x="0" y="0"/>
          <a:ext cx="0" cy="0"/>
          <a:chOff x="0" y="0"/>
          <a:chExt cx="0" cy="0"/>
        </a:xfrm>
      </p:grpSpPr>
      <p:sp>
        <p:nvSpPr>
          <p:cNvPr id="337" name="Google Shape;33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38" name="Google Shape;338;p46"/>
          <p:cNvSpPr txBox="1"/>
          <p:nvPr/>
        </p:nvSpPr>
        <p:spPr>
          <a:xfrm>
            <a:off x="478625" y="1932100"/>
            <a:ext cx="3193200" cy="26706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Thuật toán Graham.</a:t>
            </a:r>
            <a:endParaRPr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Nghĩ ra vào năm 1972 bởi Ronald Graham.</a:t>
            </a:r>
            <a:endParaRPr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Thuật toán backtracking.</a:t>
            </a:r>
            <a:endParaRPr sz="1800">
              <a:solidFill>
                <a:schemeClr val="lt1"/>
              </a:solidFill>
              <a:latin typeface="Proxima Nova"/>
              <a:ea typeface="Proxima Nova"/>
              <a:cs typeface="Proxima Nova"/>
              <a:sym typeface="Proxima Nova"/>
            </a:endParaRPr>
          </a:p>
        </p:txBody>
      </p:sp>
      <p:sp>
        <p:nvSpPr>
          <p:cNvPr id="339" name="Google Shape;339;p46"/>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340" name="Google Shape;340;p46"/>
          <p:cNvPicPr preferRelativeResize="0"/>
          <p:nvPr/>
        </p:nvPicPr>
        <p:blipFill>
          <a:blip r:embed="rId3">
            <a:alphaModFix/>
          </a:blip>
          <a:stretch>
            <a:fillRect/>
          </a:stretch>
        </p:blipFill>
        <p:spPr>
          <a:xfrm>
            <a:off x="3988750" y="905800"/>
            <a:ext cx="3832002"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4" name="Shape 344"/>
        <p:cNvGrpSpPr/>
        <p:nvPr/>
      </p:nvGrpSpPr>
      <p:grpSpPr>
        <a:xfrm>
          <a:off x="0" y="0"/>
          <a:ext cx="0" cy="0"/>
          <a:chOff x="0" y="0"/>
          <a:chExt cx="0" cy="0"/>
        </a:xfrm>
      </p:grpSpPr>
      <p:sp>
        <p:nvSpPr>
          <p:cNvPr id="345" name="Google Shape;34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46" name="Google Shape;346;p47"/>
          <p:cNvSpPr txBox="1"/>
          <p:nvPr/>
        </p:nvSpPr>
        <p:spPr>
          <a:xfrm>
            <a:off x="478625" y="2082125"/>
            <a:ext cx="2800500" cy="10989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Tìm điểm có tung độ (y) nhỏ nhất (điểm thấp nhất).</a:t>
            </a:r>
            <a:endParaRPr sz="1800">
              <a:solidFill>
                <a:schemeClr val="lt1"/>
              </a:solidFill>
              <a:latin typeface="Proxima Nova"/>
              <a:ea typeface="Proxima Nova"/>
              <a:cs typeface="Proxima Nova"/>
              <a:sym typeface="Proxima Nova"/>
            </a:endParaRPr>
          </a:p>
        </p:txBody>
      </p:sp>
      <p:sp>
        <p:nvSpPr>
          <p:cNvPr id="347" name="Google Shape;347;p47"/>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348" name="Google Shape;348;p47"/>
          <p:cNvPicPr preferRelativeResize="0"/>
          <p:nvPr/>
        </p:nvPicPr>
        <p:blipFill>
          <a:blip r:embed="rId3">
            <a:alphaModFix/>
          </a:blip>
          <a:stretch>
            <a:fillRect/>
          </a:stretch>
        </p:blipFill>
        <p:spPr>
          <a:xfrm>
            <a:off x="4095900" y="962975"/>
            <a:ext cx="3646160" cy="3820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 name="Shape 352"/>
        <p:cNvGrpSpPr/>
        <p:nvPr/>
      </p:nvGrpSpPr>
      <p:grpSpPr>
        <a:xfrm>
          <a:off x="0" y="0"/>
          <a:ext cx="0" cy="0"/>
          <a:chOff x="0" y="0"/>
          <a:chExt cx="0" cy="0"/>
        </a:xfrm>
      </p:grpSpPr>
      <p:sp>
        <p:nvSpPr>
          <p:cNvPr id="353" name="Google Shape;35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54" name="Google Shape;354;p48"/>
          <p:cNvSpPr txBox="1"/>
          <p:nvPr/>
        </p:nvSpPr>
        <p:spPr>
          <a:xfrm>
            <a:off x="478625" y="2082125"/>
            <a:ext cx="2800500" cy="10989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Sắp thứ tự các điểm từ lớn đến bé theo hoành độ (x).</a:t>
            </a:r>
            <a:endParaRPr sz="1800">
              <a:solidFill>
                <a:schemeClr val="lt1"/>
              </a:solidFill>
              <a:latin typeface="Proxima Nova"/>
              <a:ea typeface="Proxima Nova"/>
              <a:cs typeface="Proxima Nova"/>
              <a:sym typeface="Proxima Nova"/>
            </a:endParaRPr>
          </a:p>
        </p:txBody>
      </p:sp>
      <p:sp>
        <p:nvSpPr>
          <p:cNvPr id="355" name="Google Shape;355;p48"/>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356" name="Google Shape;356;p48"/>
          <p:cNvPicPr preferRelativeResize="0"/>
          <p:nvPr/>
        </p:nvPicPr>
        <p:blipFill>
          <a:blip r:embed="rId3">
            <a:alphaModFix/>
          </a:blip>
          <a:stretch>
            <a:fillRect/>
          </a:stretch>
        </p:blipFill>
        <p:spPr>
          <a:xfrm>
            <a:off x="4010150" y="1112975"/>
            <a:ext cx="4267902" cy="3820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 name="Shape 360"/>
        <p:cNvGrpSpPr/>
        <p:nvPr/>
      </p:nvGrpSpPr>
      <p:grpSpPr>
        <a:xfrm>
          <a:off x="0" y="0"/>
          <a:ext cx="0" cy="0"/>
          <a:chOff x="0" y="0"/>
          <a:chExt cx="0" cy="0"/>
        </a:xfrm>
      </p:grpSpPr>
      <p:sp>
        <p:nvSpPr>
          <p:cNvPr id="361" name="Google Shape;36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62" name="Google Shape;362;p49"/>
          <p:cNvSpPr txBox="1"/>
          <p:nvPr/>
        </p:nvSpPr>
        <p:spPr>
          <a:xfrm>
            <a:off x="478625" y="2082125"/>
            <a:ext cx="2800500" cy="14175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Lưu điểm 0 và 1 vào stack.</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Duyệt qua toàn bộ điểm trong n.</a:t>
            </a:r>
            <a:endParaRPr sz="1800">
              <a:solidFill>
                <a:schemeClr val="lt1"/>
              </a:solidFill>
              <a:latin typeface="Proxima Nova"/>
              <a:ea typeface="Proxima Nova"/>
              <a:cs typeface="Proxima Nova"/>
              <a:sym typeface="Proxima Nova"/>
            </a:endParaRPr>
          </a:p>
        </p:txBody>
      </p:sp>
      <p:sp>
        <p:nvSpPr>
          <p:cNvPr id="363" name="Google Shape;363;p49"/>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364" name="Google Shape;364;p49"/>
          <p:cNvPicPr preferRelativeResize="0"/>
          <p:nvPr/>
        </p:nvPicPr>
        <p:blipFill>
          <a:blip r:embed="rId3">
            <a:alphaModFix/>
          </a:blip>
          <a:stretch>
            <a:fillRect/>
          </a:stretch>
        </p:blipFill>
        <p:spPr>
          <a:xfrm>
            <a:off x="3478052" y="1285900"/>
            <a:ext cx="2874150" cy="3069424"/>
          </a:xfrm>
          <a:prstGeom prst="rect">
            <a:avLst/>
          </a:prstGeom>
          <a:noFill/>
          <a:ln>
            <a:noFill/>
          </a:ln>
        </p:spPr>
      </p:pic>
      <p:pic>
        <p:nvPicPr>
          <p:cNvPr id="365" name="Google Shape;365;p49"/>
          <p:cNvPicPr preferRelativeResize="0"/>
          <p:nvPr/>
        </p:nvPicPr>
        <p:blipFill>
          <a:blip r:embed="rId4">
            <a:alphaModFix/>
          </a:blip>
          <a:stretch>
            <a:fillRect/>
          </a:stretch>
        </p:blipFill>
        <p:spPr>
          <a:xfrm>
            <a:off x="6852249" y="2455100"/>
            <a:ext cx="640400" cy="1900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9" name="Shape 369"/>
        <p:cNvGrpSpPr/>
        <p:nvPr/>
      </p:nvGrpSpPr>
      <p:grpSpPr>
        <a:xfrm>
          <a:off x="0" y="0"/>
          <a:ext cx="0" cy="0"/>
          <a:chOff x="0" y="0"/>
          <a:chExt cx="0" cy="0"/>
        </a:xfrm>
      </p:grpSpPr>
      <p:sp>
        <p:nvSpPr>
          <p:cNvPr id="370" name="Google Shape;37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71" name="Google Shape;371;p50"/>
          <p:cNvSpPr txBox="1"/>
          <p:nvPr/>
        </p:nvSpPr>
        <p:spPr>
          <a:xfrm>
            <a:off x="478625" y="1846375"/>
            <a:ext cx="3607500" cy="26922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Xét tiếp những điểm từ 2 đến n.</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Xét điểm thứ i, nếu điểm đó tạo một góc quay với 2 điểm (i - 1) và (i - 2) ngược chiều chiều kim đồng hồ thì ta đưa điểm đó vào stack và tiếp tục xét tiếp điểm sau</a:t>
            </a:r>
            <a:endParaRPr sz="1800">
              <a:solidFill>
                <a:schemeClr val="lt1"/>
              </a:solidFill>
              <a:latin typeface="Proxima Nova"/>
              <a:ea typeface="Proxima Nova"/>
              <a:cs typeface="Proxima Nova"/>
              <a:sym typeface="Proxima Nova"/>
            </a:endParaRPr>
          </a:p>
        </p:txBody>
      </p:sp>
      <p:sp>
        <p:nvSpPr>
          <p:cNvPr id="372" name="Google Shape;372;p50"/>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373" name="Google Shape;373;p50"/>
          <p:cNvPicPr preferRelativeResize="0"/>
          <p:nvPr/>
        </p:nvPicPr>
        <p:blipFill>
          <a:blip r:embed="rId3">
            <a:alphaModFix/>
          </a:blip>
          <a:stretch>
            <a:fillRect/>
          </a:stretch>
        </p:blipFill>
        <p:spPr>
          <a:xfrm>
            <a:off x="4816672" y="1728800"/>
            <a:ext cx="2712726" cy="2755100"/>
          </a:xfrm>
          <a:prstGeom prst="rect">
            <a:avLst/>
          </a:prstGeom>
          <a:noFill/>
          <a:ln>
            <a:noFill/>
          </a:ln>
        </p:spPr>
      </p:pic>
      <p:pic>
        <p:nvPicPr>
          <p:cNvPr id="374" name="Google Shape;374;p50"/>
          <p:cNvPicPr preferRelativeResize="0"/>
          <p:nvPr/>
        </p:nvPicPr>
        <p:blipFill>
          <a:blip r:embed="rId4">
            <a:alphaModFix/>
          </a:blip>
          <a:stretch>
            <a:fillRect/>
          </a:stretch>
        </p:blipFill>
        <p:spPr>
          <a:xfrm>
            <a:off x="7675668" y="2743200"/>
            <a:ext cx="627750" cy="1740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8" name="Shape 378"/>
        <p:cNvGrpSpPr/>
        <p:nvPr/>
      </p:nvGrpSpPr>
      <p:grpSpPr>
        <a:xfrm>
          <a:off x="0" y="0"/>
          <a:ext cx="0" cy="0"/>
          <a:chOff x="0" y="0"/>
          <a:chExt cx="0" cy="0"/>
        </a:xfrm>
      </p:grpSpPr>
      <p:sp>
        <p:nvSpPr>
          <p:cNvPr id="379" name="Google Shape;37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80" name="Google Shape;380;p51"/>
          <p:cNvSpPr txBox="1"/>
          <p:nvPr/>
        </p:nvSpPr>
        <p:spPr>
          <a:xfrm>
            <a:off x="478625" y="1846375"/>
            <a:ext cx="3607500" cy="23736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Xét tiếp những điểm từ 2 đến n.</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Xét điểm thứ i, nếu điểm đó tạo một góc quay với 2 điểm (i - 1) và (i - 2) ngược chiều chiều kim đồng hồ thì ta đưa điểm đó vào stack.</a:t>
            </a:r>
            <a:endParaRPr sz="1800">
              <a:solidFill>
                <a:schemeClr val="lt1"/>
              </a:solidFill>
              <a:latin typeface="Proxima Nova"/>
              <a:ea typeface="Proxima Nova"/>
              <a:cs typeface="Proxima Nova"/>
              <a:sym typeface="Proxima Nova"/>
            </a:endParaRPr>
          </a:p>
        </p:txBody>
      </p:sp>
      <p:sp>
        <p:nvSpPr>
          <p:cNvPr id="381" name="Google Shape;381;p51"/>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382" name="Google Shape;382;p51"/>
          <p:cNvPicPr preferRelativeResize="0"/>
          <p:nvPr/>
        </p:nvPicPr>
        <p:blipFill>
          <a:blip r:embed="rId3">
            <a:alphaModFix/>
          </a:blip>
          <a:stretch>
            <a:fillRect/>
          </a:stretch>
        </p:blipFill>
        <p:spPr>
          <a:xfrm>
            <a:off x="4816672" y="1728800"/>
            <a:ext cx="2712726" cy="2755100"/>
          </a:xfrm>
          <a:prstGeom prst="rect">
            <a:avLst/>
          </a:prstGeom>
          <a:noFill/>
          <a:ln>
            <a:noFill/>
          </a:ln>
        </p:spPr>
      </p:pic>
      <p:pic>
        <p:nvPicPr>
          <p:cNvPr id="383" name="Google Shape;383;p51"/>
          <p:cNvPicPr preferRelativeResize="0"/>
          <p:nvPr/>
        </p:nvPicPr>
        <p:blipFill>
          <a:blip r:embed="rId4">
            <a:alphaModFix/>
          </a:blip>
          <a:stretch>
            <a:fillRect/>
          </a:stretch>
        </p:blipFill>
        <p:spPr>
          <a:xfrm>
            <a:off x="7675668" y="2743200"/>
            <a:ext cx="627750" cy="1740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Giới thiệu</a:t>
            </a:r>
            <a:endParaRPr b="1">
              <a:solidFill>
                <a:schemeClr val="lt1"/>
              </a:solidFill>
            </a:endParaRPr>
          </a:p>
        </p:txBody>
      </p:sp>
      <p:sp>
        <p:nvSpPr>
          <p:cNvPr id="87" name="Google Shape;87;p16"/>
          <p:cNvSpPr txBox="1"/>
          <p:nvPr>
            <p:ph idx="1" type="body"/>
          </p:nvPr>
        </p:nvSpPr>
        <p:spPr>
          <a:xfrm>
            <a:off x="311700" y="1152475"/>
            <a:ext cx="4053000" cy="3000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vi">
                <a:solidFill>
                  <a:schemeClr val="lt1"/>
                </a:solidFill>
              </a:rPr>
              <a:t>Các bài toán hình học (</a:t>
            </a:r>
            <a:r>
              <a:rPr b="1" lang="vi">
                <a:solidFill>
                  <a:schemeClr val="lt1"/>
                </a:solidFill>
              </a:rPr>
              <a:t>Geometric algorithm</a:t>
            </a:r>
            <a:r>
              <a:rPr lang="vi">
                <a:solidFill>
                  <a:schemeClr val="lt1"/>
                </a:solidFill>
              </a:rPr>
              <a:t>) là những bài toán liên quan đến cái khái niệm hình học</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vi">
                <a:solidFill>
                  <a:schemeClr val="lt1"/>
                </a:solidFill>
              </a:rPr>
              <a:t>Giải quyết các vấn đề liên quan đến hình dáng, kích thước, tính chất và mối liên hệ của các đối tượng trong không gian.</a:t>
            </a:r>
            <a:endParaRPr>
              <a:solidFill>
                <a:schemeClr val="lt1"/>
              </a:solidFill>
            </a:endParaRPr>
          </a:p>
        </p:txBody>
      </p:sp>
      <p:sp>
        <p:nvSpPr>
          <p:cNvPr id="88" name="Google Shape;88;p16"/>
          <p:cNvSpPr txBox="1"/>
          <p:nvPr/>
        </p:nvSpPr>
        <p:spPr>
          <a:xfrm>
            <a:off x="6065050" y="1664500"/>
            <a:ext cx="30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 name="Google Shape;89;p16"/>
          <p:cNvSpPr txBox="1"/>
          <p:nvPr/>
        </p:nvSpPr>
        <p:spPr>
          <a:xfrm>
            <a:off x="6632625" y="1609850"/>
            <a:ext cx="25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90" name="Google Shape;90;p16"/>
          <p:cNvPicPr preferRelativeResize="0"/>
          <p:nvPr/>
        </p:nvPicPr>
        <p:blipFill>
          <a:blip r:embed="rId3">
            <a:alphaModFix/>
          </a:blip>
          <a:stretch>
            <a:fillRect/>
          </a:stretch>
        </p:blipFill>
        <p:spPr>
          <a:xfrm>
            <a:off x="5010750" y="1152475"/>
            <a:ext cx="3331901" cy="2840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7" name="Shape 387"/>
        <p:cNvGrpSpPr/>
        <p:nvPr/>
      </p:nvGrpSpPr>
      <p:grpSpPr>
        <a:xfrm>
          <a:off x="0" y="0"/>
          <a:ext cx="0" cy="0"/>
          <a:chOff x="0" y="0"/>
          <a:chExt cx="0" cy="0"/>
        </a:xfrm>
      </p:grpSpPr>
      <p:sp>
        <p:nvSpPr>
          <p:cNvPr id="388" name="Google Shape;38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89" name="Google Shape;389;p52"/>
          <p:cNvSpPr txBox="1"/>
          <p:nvPr/>
        </p:nvSpPr>
        <p:spPr>
          <a:xfrm>
            <a:off x="478625" y="2082125"/>
            <a:ext cx="2800500" cy="4617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Xét điểm tiếp theo.</a:t>
            </a:r>
            <a:endParaRPr sz="1800">
              <a:solidFill>
                <a:schemeClr val="lt1"/>
              </a:solidFill>
              <a:latin typeface="Proxima Nova"/>
              <a:ea typeface="Proxima Nova"/>
              <a:cs typeface="Proxima Nova"/>
              <a:sym typeface="Proxima Nova"/>
            </a:endParaRPr>
          </a:p>
        </p:txBody>
      </p:sp>
      <p:sp>
        <p:nvSpPr>
          <p:cNvPr id="390" name="Google Shape;390;p52"/>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391" name="Google Shape;391;p52"/>
          <p:cNvPicPr preferRelativeResize="0"/>
          <p:nvPr/>
        </p:nvPicPr>
        <p:blipFill>
          <a:blip r:embed="rId3">
            <a:alphaModFix/>
          </a:blip>
          <a:stretch>
            <a:fillRect/>
          </a:stretch>
        </p:blipFill>
        <p:spPr>
          <a:xfrm>
            <a:off x="4129097" y="1546475"/>
            <a:ext cx="2522450" cy="2818149"/>
          </a:xfrm>
          <a:prstGeom prst="rect">
            <a:avLst/>
          </a:prstGeom>
          <a:noFill/>
          <a:ln>
            <a:noFill/>
          </a:ln>
        </p:spPr>
      </p:pic>
      <p:pic>
        <p:nvPicPr>
          <p:cNvPr id="392" name="Google Shape;392;p52"/>
          <p:cNvPicPr preferRelativeResize="0"/>
          <p:nvPr/>
        </p:nvPicPr>
        <p:blipFill>
          <a:blip r:embed="rId4">
            <a:alphaModFix/>
          </a:blip>
          <a:stretch>
            <a:fillRect/>
          </a:stretch>
        </p:blipFill>
        <p:spPr>
          <a:xfrm>
            <a:off x="6991850" y="2685817"/>
            <a:ext cx="528150" cy="1678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6" name="Shape 396"/>
        <p:cNvGrpSpPr/>
        <p:nvPr/>
      </p:nvGrpSpPr>
      <p:grpSpPr>
        <a:xfrm>
          <a:off x="0" y="0"/>
          <a:ext cx="0" cy="0"/>
          <a:chOff x="0" y="0"/>
          <a:chExt cx="0" cy="0"/>
        </a:xfrm>
      </p:grpSpPr>
      <p:sp>
        <p:nvSpPr>
          <p:cNvPr id="397" name="Google Shape;39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398" name="Google Shape;398;p53"/>
          <p:cNvSpPr txBox="1"/>
          <p:nvPr/>
        </p:nvSpPr>
        <p:spPr>
          <a:xfrm>
            <a:off x="478625" y="2082125"/>
            <a:ext cx="3036000" cy="17361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Nếu điểm thứ i </a:t>
            </a:r>
            <a:r>
              <a:rPr lang="vi" sz="1800">
                <a:solidFill>
                  <a:schemeClr val="lt1"/>
                </a:solidFill>
                <a:latin typeface="Proxima Nova"/>
                <a:ea typeface="Proxima Nova"/>
                <a:cs typeface="Proxima Nova"/>
                <a:sym typeface="Proxima Nova"/>
              </a:rPr>
              <a:t>tạo một góc quay cùng chiều chiều kim đồng hồ thì ta sẽ đưa điểm (i - 1) ra khỏi stack.</a:t>
            </a:r>
            <a:endParaRPr sz="1800">
              <a:solidFill>
                <a:schemeClr val="lt1"/>
              </a:solidFill>
              <a:latin typeface="Proxima Nova"/>
              <a:ea typeface="Proxima Nova"/>
              <a:cs typeface="Proxima Nova"/>
              <a:sym typeface="Proxima Nova"/>
            </a:endParaRPr>
          </a:p>
        </p:txBody>
      </p:sp>
      <p:sp>
        <p:nvSpPr>
          <p:cNvPr id="399" name="Google Shape;399;p53"/>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400" name="Google Shape;400;p53"/>
          <p:cNvPicPr preferRelativeResize="0"/>
          <p:nvPr/>
        </p:nvPicPr>
        <p:blipFill>
          <a:blip r:embed="rId3">
            <a:alphaModFix/>
          </a:blip>
          <a:stretch>
            <a:fillRect/>
          </a:stretch>
        </p:blipFill>
        <p:spPr>
          <a:xfrm>
            <a:off x="4136225" y="1382925"/>
            <a:ext cx="2521750" cy="3007700"/>
          </a:xfrm>
          <a:prstGeom prst="rect">
            <a:avLst/>
          </a:prstGeom>
          <a:noFill/>
          <a:ln>
            <a:noFill/>
          </a:ln>
        </p:spPr>
      </p:pic>
      <p:pic>
        <p:nvPicPr>
          <p:cNvPr id="401" name="Google Shape;401;p53"/>
          <p:cNvPicPr preferRelativeResize="0"/>
          <p:nvPr/>
        </p:nvPicPr>
        <p:blipFill>
          <a:blip r:embed="rId4">
            <a:alphaModFix/>
          </a:blip>
          <a:stretch>
            <a:fillRect/>
          </a:stretch>
        </p:blipFill>
        <p:spPr>
          <a:xfrm>
            <a:off x="7018717" y="2816592"/>
            <a:ext cx="515575" cy="1574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5" name="Shape 405"/>
        <p:cNvGrpSpPr/>
        <p:nvPr/>
      </p:nvGrpSpPr>
      <p:grpSpPr>
        <a:xfrm>
          <a:off x="0" y="0"/>
          <a:ext cx="0" cy="0"/>
          <a:chOff x="0" y="0"/>
          <a:chExt cx="0" cy="0"/>
        </a:xfrm>
      </p:grpSpPr>
      <p:sp>
        <p:nvSpPr>
          <p:cNvPr id="406" name="Google Shape;40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407" name="Google Shape;407;p54"/>
          <p:cNvSpPr txBox="1"/>
          <p:nvPr/>
        </p:nvSpPr>
        <p:spPr>
          <a:xfrm>
            <a:off x="478625" y="2082125"/>
            <a:ext cx="3036000" cy="14175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Làm tiếp tục như vậy cho đến điểm cuối cùng, ta sẽ được một bao lồi hoàn chỉnh.</a:t>
            </a:r>
            <a:endParaRPr sz="1800">
              <a:solidFill>
                <a:schemeClr val="lt1"/>
              </a:solidFill>
              <a:latin typeface="Proxima Nova"/>
              <a:ea typeface="Proxima Nova"/>
              <a:cs typeface="Proxima Nova"/>
              <a:sym typeface="Proxima Nova"/>
            </a:endParaRPr>
          </a:p>
        </p:txBody>
      </p:sp>
      <p:sp>
        <p:nvSpPr>
          <p:cNvPr id="408" name="Google Shape;408;p54"/>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409" name="Google Shape;409;p54"/>
          <p:cNvPicPr preferRelativeResize="0"/>
          <p:nvPr/>
        </p:nvPicPr>
        <p:blipFill>
          <a:blip r:embed="rId3">
            <a:alphaModFix/>
          </a:blip>
          <a:stretch>
            <a:fillRect/>
          </a:stretch>
        </p:blipFill>
        <p:spPr>
          <a:xfrm>
            <a:off x="4398262" y="1296325"/>
            <a:ext cx="2446361" cy="2908974"/>
          </a:xfrm>
          <a:prstGeom prst="rect">
            <a:avLst/>
          </a:prstGeom>
          <a:noFill/>
          <a:ln>
            <a:noFill/>
          </a:ln>
        </p:spPr>
      </p:pic>
      <p:pic>
        <p:nvPicPr>
          <p:cNvPr id="410" name="Google Shape;410;p54"/>
          <p:cNvPicPr preferRelativeResize="0"/>
          <p:nvPr/>
        </p:nvPicPr>
        <p:blipFill>
          <a:blip r:embed="rId4">
            <a:alphaModFix/>
          </a:blip>
          <a:stretch>
            <a:fillRect/>
          </a:stretch>
        </p:blipFill>
        <p:spPr>
          <a:xfrm>
            <a:off x="7101503" y="2571750"/>
            <a:ext cx="554247" cy="1633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4" name="Shape 414"/>
        <p:cNvGrpSpPr/>
        <p:nvPr/>
      </p:nvGrpSpPr>
      <p:grpSpPr>
        <a:xfrm>
          <a:off x="0" y="0"/>
          <a:ext cx="0" cy="0"/>
          <a:chOff x="0" y="0"/>
          <a:chExt cx="0" cy="0"/>
        </a:xfrm>
      </p:grpSpPr>
      <p:sp>
        <p:nvSpPr>
          <p:cNvPr id="415" name="Google Shape;41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416" name="Google Shape;416;p55"/>
          <p:cNvSpPr txBox="1"/>
          <p:nvPr/>
        </p:nvSpPr>
        <p:spPr>
          <a:xfrm>
            <a:off x="478625" y="2082125"/>
            <a:ext cx="3114600" cy="4617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Độ phức tạp: O(</a:t>
            </a:r>
            <a:r>
              <a:rPr i="1" lang="vi" sz="1800">
                <a:solidFill>
                  <a:schemeClr val="lt1"/>
                </a:solidFill>
                <a:latin typeface="Proxima Nova"/>
                <a:ea typeface="Proxima Nova"/>
                <a:cs typeface="Proxima Nova"/>
                <a:sym typeface="Proxima Nova"/>
              </a:rPr>
              <a:t>n</a:t>
            </a:r>
            <a:r>
              <a:rPr lang="vi" sz="1800">
                <a:solidFill>
                  <a:schemeClr val="lt1"/>
                </a:solidFill>
                <a:latin typeface="Proxima Nova"/>
                <a:ea typeface="Proxima Nova"/>
                <a:cs typeface="Proxima Nova"/>
                <a:sym typeface="Proxima Nova"/>
              </a:rPr>
              <a:t>log</a:t>
            </a:r>
            <a:r>
              <a:rPr i="1" lang="vi" sz="1800">
                <a:solidFill>
                  <a:schemeClr val="lt1"/>
                </a:solidFill>
                <a:latin typeface="Proxima Nova"/>
                <a:ea typeface="Proxima Nova"/>
                <a:cs typeface="Proxima Nova"/>
                <a:sym typeface="Proxima Nova"/>
              </a:rPr>
              <a:t>n</a:t>
            </a:r>
            <a:r>
              <a:rPr lang="vi" sz="1800">
                <a:solidFill>
                  <a:schemeClr val="lt1"/>
                </a:solidFill>
                <a:latin typeface="Proxima Nova"/>
                <a:ea typeface="Proxima Nova"/>
                <a:cs typeface="Proxima Nova"/>
                <a:sym typeface="Proxima Nova"/>
              </a:rPr>
              <a:t>)</a:t>
            </a:r>
            <a:endParaRPr sz="1800">
              <a:solidFill>
                <a:schemeClr val="lt1"/>
              </a:solidFill>
              <a:latin typeface="Proxima Nova"/>
              <a:ea typeface="Proxima Nova"/>
              <a:cs typeface="Proxima Nova"/>
              <a:sym typeface="Proxima Nova"/>
            </a:endParaRPr>
          </a:p>
        </p:txBody>
      </p:sp>
      <p:sp>
        <p:nvSpPr>
          <p:cNvPr id="417" name="Google Shape;417;p55"/>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1" name="Shape 421"/>
        <p:cNvGrpSpPr/>
        <p:nvPr/>
      </p:nvGrpSpPr>
      <p:grpSpPr>
        <a:xfrm>
          <a:off x="0" y="0"/>
          <a:ext cx="0" cy="0"/>
          <a:chOff x="0" y="0"/>
          <a:chExt cx="0" cy="0"/>
        </a:xfrm>
      </p:grpSpPr>
      <p:sp>
        <p:nvSpPr>
          <p:cNvPr id="422" name="Google Shape;42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423" name="Google Shape;423;p56"/>
          <p:cNvSpPr txBox="1"/>
          <p:nvPr/>
        </p:nvSpPr>
        <p:spPr>
          <a:xfrm>
            <a:off x="478625" y="2082125"/>
            <a:ext cx="3036000" cy="10989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Cách xác định vector W có cùng chiều kim đồng hồ với vector V không ?</a:t>
            </a:r>
            <a:endParaRPr sz="1800">
              <a:solidFill>
                <a:schemeClr val="lt1"/>
              </a:solidFill>
              <a:latin typeface="Proxima Nova"/>
              <a:ea typeface="Proxima Nova"/>
              <a:cs typeface="Proxima Nova"/>
              <a:sym typeface="Proxima Nova"/>
            </a:endParaRPr>
          </a:p>
        </p:txBody>
      </p:sp>
      <p:sp>
        <p:nvSpPr>
          <p:cNvPr id="424" name="Google Shape;424;p56"/>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425" name="Google Shape;425;p56"/>
          <p:cNvPicPr preferRelativeResize="0"/>
          <p:nvPr/>
        </p:nvPicPr>
        <p:blipFill>
          <a:blip r:embed="rId3">
            <a:alphaModFix/>
          </a:blip>
          <a:stretch>
            <a:fillRect/>
          </a:stretch>
        </p:blipFill>
        <p:spPr>
          <a:xfrm>
            <a:off x="4738575" y="1146275"/>
            <a:ext cx="2991974" cy="1796950"/>
          </a:xfrm>
          <a:prstGeom prst="rect">
            <a:avLst/>
          </a:prstGeom>
          <a:noFill/>
          <a:ln>
            <a:noFill/>
          </a:ln>
        </p:spPr>
      </p:pic>
      <p:pic>
        <p:nvPicPr>
          <p:cNvPr id="426" name="Google Shape;426;p56"/>
          <p:cNvPicPr preferRelativeResize="0"/>
          <p:nvPr/>
        </p:nvPicPr>
        <p:blipFill>
          <a:blip r:embed="rId4">
            <a:alphaModFix/>
          </a:blip>
          <a:stretch>
            <a:fillRect/>
          </a:stretch>
        </p:blipFill>
        <p:spPr>
          <a:xfrm>
            <a:off x="4738575" y="2943225"/>
            <a:ext cx="2991974" cy="1671989"/>
          </a:xfrm>
          <a:prstGeom prst="rect">
            <a:avLst/>
          </a:prstGeom>
          <a:noFill/>
          <a:ln>
            <a:noFill/>
          </a:ln>
        </p:spPr>
      </p:pic>
      <p:sp>
        <p:nvSpPr>
          <p:cNvPr id="427" name="Google Shape;427;p56"/>
          <p:cNvSpPr txBox="1"/>
          <p:nvPr/>
        </p:nvSpPr>
        <p:spPr>
          <a:xfrm>
            <a:off x="478625" y="3295200"/>
            <a:ext cx="1346700" cy="400200"/>
          </a:xfrm>
          <a:prstGeom prst="rect">
            <a:avLst/>
          </a:prstGeom>
          <a:solidFill>
            <a:schemeClr val="dk1"/>
          </a:solidFill>
          <a:ln cap="flat" cmpd="sng" w="2857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V x W</a:t>
            </a:r>
            <a:endParaRPr b="1">
              <a:solidFill>
                <a:schemeClr val="lt1"/>
              </a:solidFill>
              <a:latin typeface="Proxima Nova"/>
              <a:ea typeface="Proxima Nova"/>
              <a:cs typeface="Proxima Nova"/>
              <a:sym typeface="Proxima Nova"/>
            </a:endParaRPr>
          </a:p>
        </p:txBody>
      </p:sp>
      <p:pic>
        <p:nvPicPr>
          <p:cNvPr id="428" name="Google Shape;428;p56"/>
          <p:cNvPicPr preferRelativeResize="0"/>
          <p:nvPr/>
        </p:nvPicPr>
        <p:blipFill>
          <a:blip r:embed="rId5">
            <a:alphaModFix/>
          </a:blip>
          <a:stretch>
            <a:fillRect/>
          </a:stretch>
        </p:blipFill>
        <p:spPr>
          <a:xfrm>
            <a:off x="622465" y="3877018"/>
            <a:ext cx="3280404" cy="738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2" name="Shape 432"/>
        <p:cNvGrpSpPr/>
        <p:nvPr/>
      </p:nvGrpSpPr>
      <p:grpSpPr>
        <a:xfrm>
          <a:off x="0" y="0"/>
          <a:ext cx="0" cy="0"/>
          <a:chOff x="0" y="0"/>
          <a:chExt cx="0" cy="0"/>
        </a:xfrm>
      </p:grpSpPr>
      <p:sp>
        <p:nvSpPr>
          <p:cNvPr id="433" name="Google Shape;43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434" name="Google Shape;434;p57"/>
          <p:cNvSpPr txBox="1"/>
          <p:nvPr/>
        </p:nvSpPr>
        <p:spPr>
          <a:xfrm>
            <a:off x="478625" y="1932100"/>
            <a:ext cx="3193200" cy="29892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Thuật toán Jarvis march (gift-wrapping).</a:t>
            </a:r>
            <a:endParaRPr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Công bố vào năm 1973 bởi R. A. Jarvis.</a:t>
            </a:r>
            <a:endParaRPr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Thuật toán brute force.</a:t>
            </a:r>
            <a:endParaRPr sz="1800">
              <a:solidFill>
                <a:schemeClr val="lt1"/>
              </a:solidFill>
              <a:latin typeface="Proxima Nova"/>
              <a:ea typeface="Proxima Nova"/>
              <a:cs typeface="Proxima Nova"/>
              <a:sym typeface="Proxima Nova"/>
            </a:endParaRPr>
          </a:p>
        </p:txBody>
      </p:sp>
      <p:sp>
        <p:nvSpPr>
          <p:cNvPr id="435" name="Google Shape;435;p57"/>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436" name="Google Shape;436;p57"/>
          <p:cNvPicPr preferRelativeResize="0"/>
          <p:nvPr/>
        </p:nvPicPr>
        <p:blipFill>
          <a:blip r:embed="rId3">
            <a:alphaModFix/>
          </a:blip>
          <a:stretch>
            <a:fillRect/>
          </a:stretch>
        </p:blipFill>
        <p:spPr>
          <a:xfrm>
            <a:off x="4057525" y="1441600"/>
            <a:ext cx="4846201" cy="3294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0" name="Shape 440"/>
        <p:cNvGrpSpPr/>
        <p:nvPr/>
      </p:nvGrpSpPr>
      <p:grpSpPr>
        <a:xfrm>
          <a:off x="0" y="0"/>
          <a:ext cx="0" cy="0"/>
          <a:chOff x="0" y="0"/>
          <a:chExt cx="0" cy="0"/>
        </a:xfrm>
      </p:grpSpPr>
      <p:sp>
        <p:nvSpPr>
          <p:cNvPr id="441" name="Google Shape;44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442" name="Google Shape;442;p58"/>
          <p:cNvSpPr txBox="1"/>
          <p:nvPr/>
        </p:nvSpPr>
        <p:spPr>
          <a:xfrm>
            <a:off x="478625" y="2082125"/>
            <a:ext cx="2800500" cy="10989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Tìm điểm có tung độ (y) nhỏ nhất (điểm thấp nhất).</a:t>
            </a:r>
            <a:endParaRPr sz="1800">
              <a:solidFill>
                <a:schemeClr val="lt1"/>
              </a:solidFill>
              <a:latin typeface="Proxima Nova"/>
              <a:ea typeface="Proxima Nova"/>
              <a:cs typeface="Proxima Nova"/>
              <a:sym typeface="Proxima Nova"/>
            </a:endParaRPr>
          </a:p>
        </p:txBody>
      </p:sp>
      <p:sp>
        <p:nvSpPr>
          <p:cNvPr id="443" name="Google Shape;443;p58"/>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444" name="Google Shape;444;p58"/>
          <p:cNvPicPr preferRelativeResize="0"/>
          <p:nvPr/>
        </p:nvPicPr>
        <p:blipFill>
          <a:blip r:embed="rId3">
            <a:alphaModFix/>
          </a:blip>
          <a:stretch>
            <a:fillRect/>
          </a:stretch>
        </p:blipFill>
        <p:spPr>
          <a:xfrm>
            <a:off x="4095900" y="962975"/>
            <a:ext cx="3646160" cy="38209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8" name="Shape 448"/>
        <p:cNvGrpSpPr/>
        <p:nvPr/>
      </p:nvGrpSpPr>
      <p:grpSpPr>
        <a:xfrm>
          <a:off x="0" y="0"/>
          <a:ext cx="0" cy="0"/>
          <a:chOff x="0" y="0"/>
          <a:chExt cx="0" cy="0"/>
        </a:xfrm>
      </p:grpSpPr>
      <p:sp>
        <p:nvSpPr>
          <p:cNvPr id="449" name="Google Shape;44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450" name="Google Shape;450;p59"/>
          <p:cNvSpPr txBox="1"/>
          <p:nvPr/>
        </p:nvSpPr>
        <p:spPr>
          <a:xfrm>
            <a:off x="478625" y="2082125"/>
            <a:ext cx="2800500" cy="17361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Xét qua toàn bộ các điểm còn lại</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Chọn điểm tạo ra góc ngược kim đồng hồ lớn nhất.</a:t>
            </a:r>
            <a:endParaRPr sz="1800">
              <a:solidFill>
                <a:schemeClr val="lt1"/>
              </a:solidFill>
              <a:latin typeface="Proxima Nova"/>
              <a:ea typeface="Proxima Nova"/>
              <a:cs typeface="Proxima Nova"/>
              <a:sym typeface="Proxima Nova"/>
            </a:endParaRPr>
          </a:p>
        </p:txBody>
      </p:sp>
      <p:sp>
        <p:nvSpPr>
          <p:cNvPr id="451" name="Google Shape;451;p59"/>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452" name="Google Shape;452;p59"/>
          <p:cNvPicPr preferRelativeResize="0"/>
          <p:nvPr/>
        </p:nvPicPr>
        <p:blipFill>
          <a:blip r:embed="rId3">
            <a:alphaModFix/>
          </a:blip>
          <a:stretch>
            <a:fillRect/>
          </a:stretch>
        </p:blipFill>
        <p:spPr>
          <a:xfrm>
            <a:off x="3900500" y="1624850"/>
            <a:ext cx="2273049" cy="2013450"/>
          </a:xfrm>
          <a:prstGeom prst="rect">
            <a:avLst/>
          </a:prstGeom>
          <a:noFill/>
          <a:ln>
            <a:noFill/>
          </a:ln>
        </p:spPr>
      </p:pic>
      <p:pic>
        <p:nvPicPr>
          <p:cNvPr id="453" name="Google Shape;453;p59"/>
          <p:cNvPicPr preferRelativeResize="0"/>
          <p:nvPr/>
        </p:nvPicPr>
        <p:blipFill>
          <a:blip r:embed="rId4">
            <a:alphaModFix/>
          </a:blip>
          <a:stretch>
            <a:fillRect/>
          </a:stretch>
        </p:blipFill>
        <p:spPr>
          <a:xfrm>
            <a:off x="6504250" y="1620775"/>
            <a:ext cx="2328050" cy="194797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7" name="Shape 457"/>
        <p:cNvGrpSpPr/>
        <p:nvPr/>
      </p:nvGrpSpPr>
      <p:grpSpPr>
        <a:xfrm>
          <a:off x="0" y="0"/>
          <a:ext cx="0" cy="0"/>
          <a:chOff x="0" y="0"/>
          <a:chExt cx="0" cy="0"/>
        </a:xfrm>
      </p:grpSpPr>
      <p:sp>
        <p:nvSpPr>
          <p:cNvPr id="458" name="Google Shape;45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459" name="Google Shape;459;p60"/>
          <p:cNvSpPr txBox="1"/>
          <p:nvPr/>
        </p:nvSpPr>
        <p:spPr>
          <a:xfrm>
            <a:off x="478625" y="2082125"/>
            <a:ext cx="2800500" cy="10989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Độ phức tạp: O(n*h)</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vi" sz="1800">
                <a:solidFill>
                  <a:schemeClr val="lt1"/>
                </a:solidFill>
                <a:latin typeface="Proxima Nova"/>
                <a:ea typeface="Proxima Nova"/>
                <a:cs typeface="Proxima Nova"/>
                <a:sym typeface="Proxima Nova"/>
              </a:rPr>
              <a:t>Trong đó h là số đỉnh của bao lồi. </a:t>
            </a:r>
            <a:endParaRPr sz="1800">
              <a:solidFill>
                <a:schemeClr val="lt1"/>
              </a:solidFill>
              <a:latin typeface="Proxima Nova"/>
              <a:ea typeface="Proxima Nova"/>
              <a:cs typeface="Proxima Nova"/>
              <a:sym typeface="Proxima Nova"/>
            </a:endParaRPr>
          </a:p>
        </p:txBody>
      </p:sp>
      <p:sp>
        <p:nvSpPr>
          <p:cNvPr id="460" name="Google Shape;460;p60"/>
          <p:cNvSpPr txBox="1"/>
          <p:nvPr/>
        </p:nvSpPr>
        <p:spPr>
          <a:xfrm>
            <a:off x="478625" y="1146275"/>
            <a:ext cx="1643100" cy="40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PHƯƠNG PHÁP</a:t>
            </a:r>
            <a:endParaRPr b="1">
              <a:solidFill>
                <a:schemeClr val="lt1"/>
              </a:solidFill>
              <a:latin typeface="Proxima Nova"/>
              <a:ea typeface="Proxima Nova"/>
              <a:cs typeface="Proxima Nova"/>
              <a:sym typeface="Proxima Nova"/>
            </a:endParaRPr>
          </a:p>
        </p:txBody>
      </p:sp>
      <p:pic>
        <p:nvPicPr>
          <p:cNvPr id="461" name="Google Shape;461;p60"/>
          <p:cNvPicPr preferRelativeResize="0"/>
          <p:nvPr/>
        </p:nvPicPr>
        <p:blipFill>
          <a:blip r:embed="rId3">
            <a:alphaModFix/>
          </a:blip>
          <a:stretch>
            <a:fillRect/>
          </a:stretch>
        </p:blipFill>
        <p:spPr>
          <a:xfrm>
            <a:off x="3571875" y="1947150"/>
            <a:ext cx="2361824" cy="2036675"/>
          </a:xfrm>
          <a:prstGeom prst="rect">
            <a:avLst/>
          </a:prstGeom>
          <a:noFill/>
          <a:ln>
            <a:noFill/>
          </a:ln>
        </p:spPr>
      </p:pic>
      <p:pic>
        <p:nvPicPr>
          <p:cNvPr id="462" name="Google Shape;462;p60"/>
          <p:cNvPicPr preferRelativeResize="0"/>
          <p:nvPr/>
        </p:nvPicPr>
        <p:blipFill>
          <a:blip r:embed="rId4">
            <a:alphaModFix/>
          </a:blip>
          <a:stretch>
            <a:fillRect/>
          </a:stretch>
        </p:blipFill>
        <p:spPr>
          <a:xfrm>
            <a:off x="6098000" y="1947150"/>
            <a:ext cx="2627700" cy="2036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6" name="Shape 466"/>
        <p:cNvGrpSpPr/>
        <p:nvPr/>
      </p:nvGrpSpPr>
      <p:grpSpPr>
        <a:xfrm>
          <a:off x="0" y="0"/>
          <a:ext cx="0" cy="0"/>
          <a:chOff x="0" y="0"/>
          <a:chExt cx="0" cy="0"/>
        </a:xfrm>
      </p:grpSpPr>
      <p:sp>
        <p:nvSpPr>
          <p:cNvPr id="467" name="Google Shape;46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Convex hull</a:t>
            </a:r>
            <a:endParaRPr b="1">
              <a:solidFill>
                <a:schemeClr val="lt1"/>
              </a:solidFill>
            </a:endParaRPr>
          </a:p>
        </p:txBody>
      </p:sp>
      <p:sp>
        <p:nvSpPr>
          <p:cNvPr id="468" name="Google Shape;468;p61"/>
          <p:cNvSpPr txBox="1"/>
          <p:nvPr/>
        </p:nvSpPr>
        <p:spPr>
          <a:xfrm>
            <a:off x="414325" y="1516325"/>
            <a:ext cx="7815300" cy="20442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 sz="1800">
                <a:solidFill>
                  <a:schemeClr val="lt1"/>
                </a:solidFill>
                <a:latin typeface="Proxima Nova"/>
                <a:ea typeface="Proxima Nova"/>
                <a:cs typeface="Proxima Nova"/>
                <a:sym typeface="Proxima Nova"/>
              </a:rPr>
              <a:t>Convex hull được sử dụng trong rất nhiều lĩnh vực. </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vi" sz="1800">
                <a:solidFill>
                  <a:schemeClr val="lt1"/>
                </a:solidFill>
                <a:latin typeface="Proxima Nova"/>
                <a:ea typeface="Proxima Nova"/>
                <a:cs typeface="Proxima Nova"/>
                <a:sym typeface="Proxima Nova"/>
              </a:rPr>
              <a:t>Trong toán học, nó được dùng để nghiên cứu đa thức, giá trị riêng của ma trận. </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vi" sz="1800">
                <a:solidFill>
                  <a:schemeClr val="lt1"/>
                </a:solidFill>
                <a:latin typeface="Proxima Nova"/>
                <a:ea typeface="Proxima Nova"/>
                <a:cs typeface="Proxima Nova"/>
                <a:sym typeface="Proxima Nova"/>
              </a:rPr>
              <a:t>Trong nghiên cứu hành vi của động vật, dùng để xác định phạm vi nhà của chúng</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Giới thiệu</a:t>
            </a:r>
            <a:endParaRPr b="1">
              <a:solidFill>
                <a:schemeClr val="lt1"/>
              </a:solidFill>
            </a:endParaRPr>
          </a:p>
        </p:txBody>
      </p:sp>
      <p:sp>
        <p:nvSpPr>
          <p:cNvPr id="96" name="Google Shape;96;p17"/>
          <p:cNvSpPr txBox="1"/>
          <p:nvPr>
            <p:ph idx="1" type="body"/>
          </p:nvPr>
        </p:nvSpPr>
        <p:spPr>
          <a:xfrm>
            <a:off x="311700" y="1867975"/>
            <a:ext cx="2965200" cy="17361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vi">
                <a:solidFill>
                  <a:schemeClr val="lt1"/>
                </a:solidFill>
              </a:rPr>
              <a:t>Những đối tượng mà các bài toán này nhắm đến thường là tìm các </a:t>
            </a:r>
            <a:r>
              <a:rPr b="1" lang="vi">
                <a:solidFill>
                  <a:schemeClr val="lt1"/>
                </a:solidFill>
              </a:rPr>
              <a:t>mối quan hệ</a:t>
            </a:r>
            <a:r>
              <a:rPr lang="vi">
                <a:solidFill>
                  <a:schemeClr val="lt1"/>
                </a:solidFill>
              </a:rPr>
              <a:t> trong </a:t>
            </a:r>
            <a:r>
              <a:rPr b="1" lang="vi">
                <a:solidFill>
                  <a:schemeClr val="lt1"/>
                </a:solidFill>
              </a:rPr>
              <a:t>không gian</a:t>
            </a:r>
            <a:r>
              <a:rPr lang="vi">
                <a:solidFill>
                  <a:schemeClr val="lt1"/>
                </a:solidFill>
              </a:rPr>
              <a:t>.</a:t>
            </a:r>
            <a:endParaRPr>
              <a:solidFill>
                <a:schemeClr val="lt1"/>
              </a:solidFill>
            </a:endParaRPr>
          </a:p>
        </p:txBody>
      </p:sp>
      <p:sp>
        <p:nvSpPr>
          <p:cNvPr id="97" name="Google Shape;97;p17"/>
          <p:cNvSpPr txBox="1"/>
          <p:nvPr/>
        </p:nvSpPr>
        <p:spPr>
          <a:xfrm>
            <a:off x="4472775" y="617525"/>
            <a:ext cx="11592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Points</a:t>
            </a:r>
            <a:endParaRPr b="1">
              <a:solidFill>
                <a:schemeClr val="lt1"/>
              </a:solidFill>
              <a:latin typeface="Proxima Nova"/>
              <a:ea typeface="Proxima Nova"/>
              <a:cs typeface="Proxima Nova"/>
              <a:sym typeface="Proxima Nova"/>
            </a:endParaRPr>
          </a:p>
        </p:txBody>
      </p:sp>
      <p:sp>
        <p:nvSpPr>
          <p:cNvPr id="98" name="Google Shape;98;p17"/>
          <p:cNvSpPr txBox="1"/>
          <p:nvPr/>
        </p:nvSpPr>
        <p:spPr>
          <a:xfrm>
            <a:off x="7330400" y="617525"/>
            <a:ext cx="11592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Angles</a:t>
            </a:r>
            <a:endParaRPr b="1">
              <a:solidFill>
                <a:schemeClr val="lt1"/>
              </a:solidFill>
              <a:latin typeface="Proxima Nova"/>
              <a:ea typeface="Proxima Nova"/>
              <a:cs typeface="Proxima Nova"/>
              <a:sym typeface="Proxima Nova"/>
            </a:endParaRPr>
          </a:p>
        </p:txBody>
      </p:sp>
      <p:sp>
        <p:nvSpPr>
          <p:cNvPr id="99" name="Google Shape;99;p17"/>
          <p:cNvSpPr txBox="1"/>
          <p:nvPr/>
        </p:nvSpPr>
        <p:spPr>
          <a:xfrm>
            <a:off x="5706750" y="2939550"/>
            <a:ext cx="11592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Curves</a:t>
            </a:r>
            <a:endParaRPr b="1">
              <a:solidFill>
                <a:schemeClr val="lt1"/>
              </a:solidFill>
              <a:latin typeface="Proxima Nova"/>
              <a:ea typeface="Proxima Nova"/>
              <a:cs typeface="Proxima Nova"/>
              <a:sym typeface="Proxima Nova"/>
            </a:endParaRPr>
          </a:p>
        </p:txBody>
      </p:sp>
      <p:pic>
        <p:nvPicPr>
          <p:cNvPr id="100" name="Google Shape;100;p17"/>
          <p:cNvPicPr preferRelativeResize="0"/>
          <p:nvPr/>
        </p:nvPicPr>
        <p:blipFill>
          <a:blip r:embed="rId3">
            <a:alphaModFix/>
          </a:blip>
          <a:stretch>
            <a:fillRect/>
          </a:stretch>
        </p:blipFill>
        <p:spPr>
          <a:xfrm>
            <a:off x="4001522" y="1218025"/>
            <a:ext cx="2101700" cy="1353725"/>
          </a:xfrm>
          <a:prstGeom prst="rect">
            <a:avLst/>
          </a:prstGeom>
          <a:noFill/>
          <a:ln>
            <a:noFill/>
          </a:ln>
        </p:spPr>
      </p:pic>
      <p:pic>
        <p:nvPicPr>
          <p:cNvPr id="101" name="Google Shape;101;p17"/>
          <p:cNvPicPr preferRelativeResize="0"/>
          <p:nvPr/>
        </p:nvPicPr>
        <p:blipFill>
          <a:blip r:embed="rId4">
            <a:alphaModFix/>
          </a:blip>
          <a:stretch>
            <a:fillRect/>
          </a:stretch>
        </p:blipFill>
        <p:spPr>
          <a:xfrm>
            <a:off x="6754250" y="1173950"/>
            <a:ext cx="2311500" cy="1353725"/>
          </a:xfrm>
          <a:prstGeom prst="rect">
            <a:avLst/>
          </a:prstGeom>
          <a:noFill/>
          <a:ln>
            <a:noFill/>
          </a:ln>
        </p:spPr>
      </p:pic>
      <p:pic>
        <p:nvPicPr>
          <p:cNvPr id="102" name="Google Shape;102;p17"/>
          <p:cNvPicPr preferRelativeResize="0"/>
          <p:nvPr/>
        </p:nvPicPr>
        <p:blipFill>
          <a:blip r:embed="rId5">
            <a:alphaModFix/>
          </a:blip>
          <a:stretch>
            <a:fillRect/>
          </a:stretch>
        </p:blipFill>
        <p:spPr>
          <a:xfrm>
            <a:off x="5149290" y="3473000"/>
            <a:ext cx="2274124" cy="14250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2" name="Shape 472"/>
        <p:cNvGrpSpPr/>
        <p:nvPr/>
      </p:nvGrpSpPr>
      <p:grpSpPr>
        <a:xfrm>
          <a:off x="0" y="0"/>
          <a:ext cx="0" cy="0"/>
          <a:chOff x="0" y="0"/>
          <a:chExt cx="0" cy="0"/>
        </a:xfrm>
      </p:grpSpPr>
      <p:sp>
        <p:nvSpPr>
          <p:cNvPr id="473" name="Google Shape;473;p62"/>
          <p:cNvSpPr txBox="1"/>
          <p:nvPr/>
        </p:nvSpPr>
        <p:spPr>
          <a:xfrm>
            <a:off x="271650" y="3036125"/>
            <a:ext cx="8600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4000">
                <a:solidFill>
                  <a:schemeClr val="lt1"/>
                </a:solidFill>
                <a:latin typeface="Proxima Nova"/>
                <a:ea typeface="Proxima Nova"/>
                <a:cs typeface="Proxima Nova"/>
                <a:sym typeface="Proxima Nova"/>
              </a:rPr>
              <a:t>THANK YOU FOR YOUR LISTENING </a:t>
            </a:r>
            <a:endParaRPr b="1" sz="4000">
              <a:solidFill>
                <a:schemeClr val="lt1"/>
              </a:solidFill>
              <a:latin typeface="Proxima Nova"/>
              <a:ea typeface="Proxima Nova"/>
              <a:cs typeface="Proxima Nova"/>
              <a:sym typeface="Proxima Nova"/>
            </a:endParaRPr>
          </a:p>
        </p:txBody>
      </p:sp>
      <p:sp>
        <p:nvSpPr>
          <p:cNvPr id="474" name="Google Shape;474;p62"/>
          <p:cNvSpPr txBox="1"/>
          <p:nvPr/>
        </p:nvSpPr>
        <p:spPr>
          <a:xfrm>
            <a:off x="2961150" y="2171550"/>
            <a:ext cx="3221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4000">
                <a:solidFill>
                  <a:srgbClr val="A4C2F4"/>
                </a:solidFill>
                <a:latin typeface="Proxima Nova"/>
                <a:ea typeface="Proxima Nova"/>
                <a:cs typeface="Proxima Nova"/>
                <a:sym typeface="Proxima Nova"/>
              </a:rPr>
              <a:t>THE END</a:t>
            </a:r>
            <a:endParaRPr b="1" sz="4000">
              <a:solidFill>
                <a:srgbClr val="A4C2F4"/>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8" name="Shape 478"/>
        <p:cNvGrpSpPr/>
        <p:nvPr/>
      </p:nvGrpSpPr>
      <p:grpSpPr>
        <a:xfrm>
          <a:off x="0" y="0"/>
          <a:ext cx="0" cy="0"/>
          <a:chOff x="0" y="0"/>
          <a:chExt cx="0" cy="0"/>
        </a:xfrm>
      </p:grpSpPr>
      <p:sp>
        <p:nvSpPr>
          <p:cNvPr id="479" name="Google Shape;47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480" name="Google Shape;480;p63"/>
          <p:cNvSpPr txBox="1"/>
          <p:nvPr>
            <p:ph idx="1" type="body"/>
          </p:nvPr>
        </p:nvSpPr>
        <p:spPr>
          <a:xfrm>
            <a:off x="311700" y="1420225"/>
            <a:ext cx="3260100" cy="32115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vi">
                <a:solidFill>
                  <a:schemeClr val="lt1"/>
                </a:solidFill>
              </a:rPr>
              <a:t>Phương pháp chia để trị:</a:t>
            </a:r>
            <a:endParaRPr b="1">
              <a:solidFill>
                <a:schemeClr val="lt1"/>
              </a:solidFill>
            </a:endParaRPr>
          </a:p>
          <a:p>
            <a:pPr indent="0" lvl="0" marL="457200" rtl="0" algn="l">
              <a:spcBef>
                <a:spcPts val="1200"/>
              </a:spcBef>
              <a:spcAft>
                <a:spcPts val="0"/>
              </a:spcAft>
              <a:buNone/>
            </a:pPr>
            <a:r>
              <a:rPr lang="vi">
                <a:solidFill>
                  <a:schemeClr val="lt1"/>
                </a:solidFill>
              </a:rPr>
              <a:t>Giả sử lưu giá trị tọa độ của các điểm trong tập hợp vào một mảng P </a:t>
            </a:r>
            <a:endParaRPr>
              <a:solidFill>
                <a:schemeClr val="lt1"/>
              </a:solidFill>
            </a:endParaRPr>
          </a:p>
          <a:p>
            <a:pPr indent="0" lvl="0" marL="457200" rtl="0" algn="l">
              <a:spcBef>
                <a:spcPts val="1200"/>
              </a:spcBef>
              <a:spcAft>
                <a:spcPts val="0"/>
              </a:spcAft>
              <a:buNone/>
            </a:pPr>
            <a:r>
              <a:rPr lang="vi">
                <a:solidFill>
                  <a:schemeClr val="lt1"/>
                </a:solidFill>
              </a:rPr>
              <a:t>Đầu tiên, sắp xếp lại các điểm trong theo độ tăng dần của hoành độ</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4" name="Shape 484"/>
        <p:cNvGrpSpPr/>
        <p:nvPr/>
      </p:nvGrpSpPr>
      <p:grpSpPr>
        <a:xfrm>
          <a:off x="0" y="0"/>
          <a:ext cx="0" cy="0"/>
          <a:chOff x="0" y="0"/>
          <a:chExt cx="0" cy="0"/>
        </a:xfrm>
      </p:grpSpPr>
      <p:sp>
        <p:nvSpPr>
          <p:cNvPr id="485" name="Google Shape;48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486" name="Google Shape;486;p64"/>
          <p:cNvSpPr txBox="1"/>
          <p:nvPr>
            <p:ph idx="1" type="body"/>
          </p:nvPr>
        </p:nvSpPr>
        <p:spPr>
          <a:xfrm>
            <a:off x="311700" y="1393000"/>
            <a:ext cx="8301600" cy="33015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vi">
                <a:solidFill>
                  <a:schemeClr val="lt1"/>
                </a:solidFill>
              </a:rPr>
              <a:t>Phương pháp chia để trị:</a:t>
            </a:r>
            <a:endParaRPr b="1">
              <a:solidFill>
                <a:schemeClr val="lt1"/>
              </a:solidFill>
            </a:endParaRPr>
          </a:p>
          <a:p>
            <a:pPr indent="0" lvl="0" marL="457200" rtl="0" algn="l">
              <a:spcBef>
                <a:spcPts val="1200"/>
              </a:spcBef>
              <a:spcAft>
                <a:spcPts val="0"/>
              </a:spcAft>
              <a:buNone/>
            </a:pPr>
            <a:r>
              <a:rPr lang="vi">
                <a:solidFill>
                  <a:schemeClr val="lt1"/>
                </a:solidFill>
              </a:rPr>
              <a:t>Giả sử độ phức tạp thời gian của thuật toán là T(n)</a:t>
            </a:r>
            <a:endParaRPr>
              <a:solidFill>
                <a:schemeClr val="lt1"/>
              </a:solidFill>
            </a:endParaRPr>
          </a:p>
          <a:p>
            <a:pPr indent="0" lvl="0" marL="457200" rtl="0" algn="l">
              <a:spcBef>
                <a:spcPts val="1200"/>
              </a:spcBef>
              <a:spcAft>
                <a:spcPts val="0"/>
              </a:spcAft>
              <a:buNone/>
            </a:pPr>
            <a:r>
              <a:rPr lang="vi">
                <a:solidFill>
                  <a:schemeClr val="lt1"/>
                </a:solidFill>
              </a:rPr>
              <a:t>T(n) = 2T(n/2) + O(n) + O(nlogn) + O(n)</a:t>
            </a:r>
            <a:endParaRPr>
              <a:solidFill>
                <a:schemeClr val="lt1"/>
              </a:solidFill>
            </a:endParaRPr>
          </a:p>
          <a:p>
            <a:pPr indent="0" lvl="0" marL="457200" rtl="0" algn="l">
              <a:spcBef>
                <a:spcPts val="1200"/>
              </a:spcBef>
              <a:spcAft>
                <a:spcPts val="0"/>
              </a:spcAft>
              <a:buNone/>
            </a:pPr>
            <a:r>
              <a:rPr lang="vi">
                <a:solidFill>
                  <a:schemeClr val="lt1"/>
                </a:solidFill>
              </a:rPr>
              <a:t>T(n) = 2T(n/2) + O(nlogn)</a:t>
            </a:r>
            <a:endParaRPr>
              <a:solidFill>
                <a:schemeClr val="lt1"/>
              </a:solidFill>
            </a:endParaRPr>
          </a:p>
          <a:p>
            <a:pPr indent="0" lvl="0" marL="457200" rtl="0" algn="l">
              <a:spcBef>
                <a:spcPts val="1200"/>
              </a:spcBef>
              <a:spcAft>
                <a:spcPts val="0"/>
              </a:spcAft>
              <a:buNone/>
            </a:pPr>
            <a:r>
              <a:rPr lang="vi">
                <a:solidFill>
                  <a:schemeClr val="lt1"/>
                </a:solidFill>
              </a:rPr>
              <a:t>T(n) = O(n.logn.logn)</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0" name="Shape 490"/>
        <p:cNvGrpSpPr/>
        <p:nvPr/>
      </p:nvGrpSpPr>
      <p:grpSpPr>
        <a:xfrm>
          <a:off x="0" y="0"/>
          <a:ext cx="0" cy="0"/>
          <a:chOff x="0" y="0"/>
          <a:chExt cx="0" cy="0"/>
        </a:xfrm>
      </p:grpSpPr>
      <p:sp>
        <p:nvSpPr>
          <p:cNvPr id="491" name="Google Shape;49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492" name="Google Shape;492;p65"/>
          <p:cNvSpPr txBox="1"/>
          <p:nvPr>
            <p:ph idx="1" type="body"/>
          </p:nvPr>
        </p:nvSpPr>
        <p:spPr>
          <a:xfrm>
            <a:off x="311700" y="1393000"/>
            <a:ext cx="8301600" cy="33015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vi">
                <a:solidFill>
                  <a:schemeClr val="lt1"/>
                </a:solidFill>
              </a:rPr>
              <a:t>Phương pháp chia để trị:</a:t>
            </a:r>
            <a:endParaRPr b="1">
              <a:solidFill>
                <a:schemeClr val="lt1"/>
              </a:solidFill>
            </a:endParaRPr>
          </a:p>
          <a:p>
            <a:pPr indent="0" lvl="0" marL="457200" rtl="0" algn="l">
              <a:spcBef>
                <a:spcPts val="1200"/>
              </a:spcBef>
              <a:spcAft>
                <a:spcPts val="0"/>
              </a:spcAft>
              <a:buNone/>
            </a:pPr>
            <a:r>
              <a:rPr lang="vi">
                <a:solidFill>
                  <a:schemeClr val="lt1"/>
                </a:solidFill>
              </a:rPr>
              <a:t>Tiếp theo, chúng ta sẽ quan tâm đến những cặp điểm có mỗi đầu nằm ở mỗi nửa và có khoảng cách giữa chúng nhỏ hơn d</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6" name="Shape 496"/>
        <p:cNvGrpSpPr/>
        <p:nvPr/>
      </p:nvGrpSpPr>
      <p:grpSpPr>
        <a:xfrm>
          <a:off x="0" y="0"/>
          <a:ext cx="0" cy="0"/>
          <a:chOff x="0" y="0"/>
          <a:chExt cx="0" cy="0"/>
        </a:xfrm>
      </p:grpSpPr>
      <p:sp>
        <p:nvSpPr>
          <p:cNvPr id="497" name="Google Shape;49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498" name="Google Shape;498;p66"/>
          <p:cNvSpPr txBox="1"/>
          <p:nvPr>
            <p:ph idx="1" type="body"/>
          </p:nvPr>
        </p:nvSpPr>
        <p:spPr>
          <a:xfrm>
            <a:off x="311700" y="1393000"/>
            <a:ext cx="8301600" cy="33015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vi">
                <a:solidFill>
                  <a:schemeClr val="lt1"/>
                </a:solidFill>
              </a:rPr>
              <a:t>Phương pháp chia để trị:</a:t>
            </a:r>
            <a:endParaRPr b="1">
              <a:solidFill>
                <a:schemeClr val="lt1"/>
              </a:solidFill>
            </a:endParaRPr>
          </a:p>
          <a:p>
            <a:pPr indent="0" lvl="0" marL="457200" rtl="0" algn="l">
              <a:spcBef>
                <a:spcPts val="1200"/>
              </a:spcBef>
              <a:spcAft>
                <a:spcPts val="0"/>
              </a:spcAft>
              <a:buNone/>
            </a:pPr>
            <a:r>
              <a:rPr lang="vi">
                <a:solidFill>
                  <a:schemeClr val="lt1"/>
                </a:solidFill>
              </a:rPr>
              <a:t>Tìm khoảng cách nhỏ nhất giữa các điểm trong strip và trả về giá trị nhỏ nhất giữa d và khoảng cách tìm được trong strip</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2" name="Shape 502"/>
        <p:cNvGrpSpPr/>
        <p:nvPr/>
      </p:nvGrpSpPr>
      <p:grpSpPr>
        <a:xfrm>
          <a:off x="0" y="0"/>
          <a:ext cx="0" cy="0"/>
          <a:chOff x="0" y="0"/>
          <a:chExt cx="0" cy="0"/>
        </a:xfrm>
      </p:grpSpPr>
      <p:sp>
        <p:nvSpPr>
          <p:cNvPr id="503" name="Google Shape;50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504" name="Google Shape;504;p67"/>
          <p:cNvSpPr txBox="1"/>
          <p:nvPr>
            <p:ph idx="1" type="body"/>
          </p:nvPr>
        </p:nvSpPr>
        <p:spPr>
          <a:xfrm>
            <a:off x="311700" y="1420225"/>
            <a:ext cx="2838600" cy="32115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rPr b="1" lang="vi">
                <a:solidFill>
                  <a:schemeClr val="lt1"/>
                </a:solidFill>
              </a:rPr>
              <a:t>Phương pháp chia để trị:</a:t>
            </a:r>
            <a:endParaRPr b="1">
              <a:solidFill>
                <a:schemeClr val="lt1"/>
              </a:solidFill>
            </a:endParaRPr>
          </a:p>
          <a:p>
            <a:pPr indent="0" lvl="0" marL="457200" rtl="0" algn="l">
              <a:spcBef>
                <a:spcPts val="1200"/>
              </a:spcBef>
              <a:spcAft>
                <a:spcPts val="0"/>
              </a:spcAft>
              <a:buNone/>
            </a:pPr>
            <a:r>
              <a:rPr lang="vi">
                <a:solidFill>
                  <a:schemeClr val="lt1"/>
                </a:solidFill>
              </a:rPr>
              <a:t>Lấy điểm nằm ở giữa, giả sử là P[n/2].</a:t>
            </a:r>
            <a:endParaRPr>
              <a:solidFill>
                <a:schemeClr val="lt1"/>
              </a:solidFill>
            </a:endParaRPr>
          </a:p>
          <a:p>
            <a:pPr indent="0" lvl="0" marL="457200" rtl="0" algn="l">
              <a:spcBef>
                <a:spcPts val="1200"/>
              </a:spcBef>
              <a:spcAft>
                <a:spcPts val="0"/>
              </a:spcAft>
              <a:buNone/>
            </a:pPr>
            <a:r>
              <a:rPr lang="vi">
                <a:solidFill>
                  <a:schemeClr val="lt1"/>
                </a:solidFill>
              </a:rPr>
              <a:t>Sau đó, chia P thành 2 nửa, nửa đầu gọi là P</a:t>
            </a:r>
            <a:r>
              <a:rPr lang="vi" sz="1400">
                <a:solidFill>
                  <a:schemeClr val="lt1"/>
                </a:solidFill>
              </a:rPr>
              <a:t>L</a:t>
            </a:r>
            <a:r>
              <a:rPr lang="vi">
                <a:solidFill>
                  <a:schemeClr val="lt1"/>
                </a:solidFill>
              </a:rPr>
              <a:t> chứa các điểm từ P[0] đến P[n/2], nửa sau gọi là P</a:t>
            </a:r>
            <a:r>
              <a:rPr lang="vi" sz="1400">
                <a:solidFill>
                  <a:schemeClr val="lt1"/>
                </a:solidFill>
              </a:rPr>
              <a:t>R</a:t>
            </a:r>
            <a:r>
              <a:rPr lang="vi">
                <a:solidFill>
                  <a:schemeClr val="lt1"/>
                </a:solidFill>
              </a:rPr>
              <a:t> chứa các điểm từ P[n/2-1] đến P[n-1]</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pic>
        <p:nvPicPr>
          <p:cNvPr id="505" name="Google Shape;505;p67"/>
          <p:cNvPicPr preferRelativeResize="0"/>
          <p:nvPr/>
        </p:nvPicPr>
        <p:blipFill>
          <a:blip r:embed="rId3">
            <a:alphaModFix/>
          </a:blip>
          <a:stretch>
            <a:fillRect/>
          </a:stretch>
        </p:blipFill>
        <p:spPr>
          <a:xfrm>
            <a:off x="4138525" y="870100"/>
            <a:ext cx="3790711" cy="38209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9" name="Shape 509"/>
        <p:cNvGrpSpPr/>
        <p:nvPr/>
      </p:nvGrpSpPr>
      <p:grpSpPr>
        <a:xfrm>
          <a:off x="0" y="0"/>
          <a:ext cx="0" cy="0"/>
          <a:chOff x="0" y="0"/>
          <a:chExt cx="0" cy="0"/>
        </a:xfrm>
      </p:grpSpPr>
      <p:sp>
        <p:nvSpPr>
          <p:cNvPr id="510" name="Google Shape;51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511" name="Google Shape;511;p68"/>
          <p:cNvSpPr txBox="1"/>
          <p:nvPr>
            <p:ph idx="1" type="body"/>
          </p:nvPr>
        </p:nvSpPr>
        <p:spPr>
          <a:xfrm>
            <a:off x="311700" y="1393000"/>
            <a:ext cx="4260300" cy="33015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vi">
                <a:solidFill>
                  <a:schemeClr val="lt1"/>
                </a:solidFill>
              </a:rPr>
              <a:t>Phương pháp chia để trị:</a:t>
            </a:r>
            <a:endParaRPr b="1">
              <a:solidFill>
                <a:schemeClr val="lt1"/>
              </a:solidFill>
            </a:endParaRPr>
          </a:p>
          <a:p>
            <a:pPr indent="0" lvl="0" marL="457200" rtl="0" algn="l">
              <a:spcBef>
                <a:spcPts val="1200"/>
              </a:spcBef>
              <a:spcAft>
                <a:spcPts val="1200"/>
              </a:spcAft>
              <a:buNone/>
            </a:pPr>
            <a:r>
              <a:rPr lang="vi">
                <a:solidFill>
                  <a:schemeClr val="lt1"/>
                </a:solidFill>
              </a:rPr>
              <a:t>Xét đường thẳng đi qua điểm P[n/2] và tìm tất cả các điểm có khoảng cách đến đường thằng này nhỏ hơn hoặc bằng d, tạo một mảng strip chứa những điểm này</a:t>
            </a:r>
            <a:endParaRPr>
              <a:solidFill>
                <a:schemeClr val="lt1"/>
              </a:solidFill>
            </a:endParaRPr>
          </a:p>
        </p:txBody>
      </p:sp>
      <p:pic>
        <p:nvPicPr>
          <p:cNvPr id="512" name="Google Shape;512;p68"/>
          <p:cNvPicPr preferRelativeResize="0"/>
          <p:nvPr/>
        </p:nvPicPr>
        <p:blipFill>
          <a:blip r:embed="rId3">
            <a:alphaModFix/>
          </a:blip>
          <a:stretch>
            <a:fillRect/>
          </a:stretch>
        </p:blipFill>
        <p:spPr>
          <a:xfrm>
            <a:off x="4927313" y="1134450"/>
            <a:ext cx="4009837" cy="3472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6" name="Shape 516"/>
        <p:cNvGrpSpPr/>
        <p:nvPr/>
      </p:nvGrpSpPr>
      <p:grpSpPr>
        <a:xfrm>
          <a:off x="0" y="0"/>
          <a:ext cx="0" cy="0"/>
          <a:chOff x="0" y="0"/>
          <a:chExt cx="0" cy="0"/>
        </a:xfrm>
      </p:grpSpPr>
      <p:sp>
        <p:nvSpPr>
          <p:cNvPr id="517" name="Google Shape;51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Vai trò</a:t>
            </a:r>
            <a:endParaRPr b="1">
              <a:solidFill>
                <a:schemeClr val="lt1"/>
              </a:solidFill>
            </a:endParaRPr>
          </a:p>
        </p:txBody>
      </p:sp>
      <p:sp>
        <p:nvSpPr>
          <p:cNvPr id="518" name="Google Shape;518;p69"/>
          <p:cNvSpPr txBox="1"/>
          <p:nvPr>
            <p:ph idx="1" type="body"/>
          </p:nvPr>
        </p:nvSpPr>
        <p:spPr>
          <a:xfrm>
            <a:off x="311700" y="1152475"/>
            <a:ext cx="4053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vi">
                <a:solidFill>
                  <a:schemeClr val="lt1"/>
                </a:solidFill>
              </a:rPr>
              <a:t>Các thuật toán hình học đóng một vai trò rất quan trọng trong đời sống và có những ứng dụng vô cùng thực tiễn trong các lĩnh vực như địa lý, kiến trúc, đồ họa, thị giác máy tính</a:t>
            </a:r>
            <a:endParaRPr>
              <a:solidFill>
                <a:schemeClr val="lt1"/>
              </a:solidFill>
            </a:endParaRPr>
          </a:p>
          <a:p>
            <a:pPr indent="-342900" lvl="0" marL="457200" rtl="0" algn="l">
              <a:spcBef>
                <a:spcPts val="0"/>
              </a:spcBef>
              <a:spcAft>
                <a:spcPts val="0"/>
              </a:spcAft>
              <a:buClr>
                <a:schemeClr val="lt1"/>
              </a:buClr>
              <a:buSzPts val="1800"/>
              <a:buChar char="❏"/>
            </a:pPr>
            <a:r>
              <a:rPr lang="vi">
                <a:solidFill>
                  <a:schemeClr val="lt1"/>
                </a:solidFill>
              </a:rPr>
              <a:t>Ví dụ: GIS (Geographic information system), Ray-casting, Pacman, …</a:t>
            </a:r>
            <a:endParaRPr>
              <a:solidFill>
                <a:schemeClr val="lt1"/>
              </a:solidFill>
            </a:endParaRPr>
          </a:p>
        </p:txBody>
      </p:sp>
      <p:pic>
        <p:nvPicPr>
          <p:cNvPr id="519" name="Google Shape;519;p69"/>
          <p:cNvPicPr preferRelativeResize="0"/>
          <p:nvPr/>
        </p:nvPicPr>
        <p:blipFill>
          <a:blip r:embed="rId3">
            <a:alphaModFix/>
          </a:blip>
          <a:stretch>
            <a:fillRect/>
          </a:stretch>
        </p:blipFill>
        <p:spPr>
          <a:xfrm>
            <a:off x="4744925" y="830800"/>
            <a:ext cx="2213376" cy="1669525"/>
          </a:xfrm>
          <a:prstGeom prst="rect">
            <a:avLst/>
          </a:prstGeom>
          <a:noFill/>
          <a:ln>
            <a:noFill/>
          </a:ln>
        </p:spPr>
      </p:pic>
      <p:pic>
        <p:nvPicPr>
          <p:cNvPr id="520" name="Google Shape;520;p69"/>
          <p:cNvPicPr preferRelativeResize="0"/>
          <p:nvPr/>
        </p:nvPicPr>
        <p:blipFill>
          <a:blip r:embed="rId4">
            <a:alphaModFix/>
          </a:blip>
          <a:stretch>
            <a:fillRect/>
          </a:stretch>
        </p:blipFill>
        <p:spPr>
          <a:xfrm>
            <a:off x="6958300" y="830800"/>
            <a:ext cx="2151700" cy="3184000"/>
          </a:xfrm>
          <a:prstGeom prst="rect">
            <a:avLst/>
          </a:prstGeom>
          <a:noFill/>
          <a:ln>
            <a:noFill/>
          </a:ln>
        </p:spPr>
      </p:pic>
      <p:pic>
        <p:nvPicPr>
          <p:cNvPr id="521" name="Google Shape;521;p69"/>
          <p:cNvPicPr preferRelativeResize="0"/>
          <p:nvPr/>
        </p:nvPicPr>
        <p:blipFill>
          <a:blip r:embed="rId5">
            <a:alphaModFix/>
          </a:blip>
          <a:stretch>
            <a:fillRect/>
          </a:stretch>
        </p:blipFill>
        <p:spPr>
          <a:xfrm>
            <a:off x="4744925" y="2500325"/>
            <a:ext cx="2213376" cy="15144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5" name="Shape 525"/>
        <p:cNvGrpSpPr/>
        <p:nvPr/>
      </p:nvGrpSpPr>
      <p:grpSpPr>
        <a:xfrm>
          <a:off x="0" y="0"/>
          <a:ext cx="0" cy="0"/>
          <a:chOff x="0" y="0"/>
          <a:chExt cx="0" cy="0"/>
        </a:xfrm>
      </p:grpSpPr>
      <p:sp>
        <p:nvSpPr>
          <p:cNvPr id="526" name="Google Shape;52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Closest-pair problem</a:t>
            </a:r>
            <a:endParaRPr b="1">
              <a:solidFill>
                <a:schemeClr val="lt1"/>
              </a:solidFill>
            </a:endParaRPr>
          </a:p>
        </p:txBody>
      </p:sp>
      <p:sp>
        <p:nvSpPr>
          <p:cNvPr id="527" name="Google Shape;527;p70"/>
          <p:cNvSpPr txBox="1"/>
          <p:nvPr>
            <p:ph idx="1" type="body"/>
          </p:nvPr>
        </p:nvSpPr>
        <p:spPr>
          <a:xfrm>
            <a:off x="1828825" y="1327900"/>
            <a:ext cx="5236500" cy="686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vi">
                <a:solidFill>
                  <a:schemeClr val="lt1"/>
                </a:solidFill>
              </a:rPr>
              <a:t>Trong mặt phẳng Oxy, cho một tập hợp n điểm bất kỳ. Tìm khoảng cách nhỏ nhất giữa hai điểm trong tập hợp đó</a:t>
            </a:r>
            <a:endParaRPr>
              <a:solidFill>
                <a:schemeClr val="lt1"/>
              </a:solidFill>
            </a:endParaRPr>
          </a:p>
        </p:txBody>
      </p:sp>
      <p:sp>
        <p:nvSpPr>
          <p:cNvPr id="528" name="Google Shape;528;p70"/>
          <p:cNvSpPr txBox="1"/>
          <p:nvPr/>
        </p:nvSpPr>
        <p:spPr>
          <a:xfrm>
            <a:off x="492925" y="1477338"/>
            <a:ext cx="1043100" cy="400200"/>
          </a:xfrm>
          <a:prstGeom prst="rect">
            <a:avLst/>
          </a:prstGeom>
          <a:solidFill>
            <a:srgbClr val="1155CC"/>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BÀI TOÁN</a:t>
            </a:r>
            <a:endParaRPr b="1">
              <a:solidFill>
                <a:schemeClr val="lt1"/>
              </a:solidFill>
              <a:latin typeface="Proxima Nova"/>
              <a:ea typeface="Proxima Nova"/>
              <a:cs typeface="Proxima Nova"/>
              <a:sym typeface="Proxima Nova"/>
            </a:endParaRPr>
          </a:p>
        </p:txBody>
      </p:sp>
      <p:sp>
        <p:nvSpPr>
          <p:cNvPr id="529" name="Google Shape;529;p70"/>
          <p:cNvSpPr txBox="1"/>
          <p:nvPr/>
        </p:nvSpPr>
        <p:spPr>
          <a:xfrm>
            <a:off x="1945475" y="2494263"/>
            <a:ext cx="1043100" cy="400200"/>
          </a:xfrm>
          <a:prstGeom prst="rect">
            <a:avLst/>
          </a:prstGeom>
          <a:solidFill>
            <a:srgbClr val="1155CC"/>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Input</a:t>
            </a:r>
            <a:endParaRPr b="1">
              <a:solidFill>
                <a:schemeClr val="lt1"/>
              </a:solidFill>
              <a:latin typeface="Proxima Nova"/>
              <a:ea typeface="Proxima Nova"/>
              <a:cs typeface="Proxima Nova"/>
              <a:sym typeface="Proxima Nova"/>
            </a:endParaRPr>
          </a:p>
        </p:txBody>
      </p:sp>
      <p:sp>
        <p:nvSpPr>
          <p:cNvPr id="530" name="Google Shape;530;p70"/>
          <p:cNvSpPr txBox="1"/>
          <p:nvPr/>
        </p:nvSpPr>
        <p:spPr>
          <a:xfrm>
            <a:off x="1571625" y="3043225"/>
            <a:ext cx="185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Tọa độ của n điểm</a:t>
            </a:r>
            <a:endParaRPr>
              <a:solidFill>
                <a:schemeClr val="lt1"/>
              </a:solidFill>
              <a:latin typeface="Proxima Nova"/>
              <a:ea typeface="Proxima Nova"/>
              <a:cs typeface="Proxima Nova"/>
              <a:sym typeface="Proxima Nova"/>
            </a:endParaRPr>
          </a:p>
        </p:txBody>
      </p:sp>
      <p:sp>
        <p:nvSpPr>
          <p:cNvPr id="531" name="Google Shape;531;p70"/>
          <p:cNvSpPr txBox="1"/>
          <p:nvPr/>
        </p:nvSpPr>
        <p:spPr>
          <a:xfrm>
            <a:off x="5226850" y="2494263"/>
            <a:ext cx="1043100" cy="400200"/>
          </a:xfrm>
          <a:prstGeom prst="rect">
            <a:avLst/>
          </a:prstGeom>
          <a:solidFill>
            <a:srgbClr val="1155CC"/>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Output</a:t>
            </a:r>
            <a:endParaRPr b="1">
              <a:solidFill>
                <a:schemeClr val="lt1"/>
              </a:solidFill>
              <a:latin typeface="Proxima Nova"/>
              <a:ea typeface="Proxima Nova"/>
              <a:cs typeface="Proxima Nova"/>
              <a:sym typeface="Proxima Nova"/>
            </a:endParaRPr>
          </a:p>
        </p:txBody>
      </p:sp>
      <p:sp>
        <p:nvSpPr>
          <p:cNvPr id="532" name="Google Shape;532;p70"/>
          <p:cNvSpPr txBox="1"/>
          <p:nvPr/>
        </p:nvSpPr>
        <p:spPr>
          <a:xfrm>
            <a:off x="4853000" y="3043225"/>
            <a:ext cx="185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solidFill>
                  <a:schemeClr val="lt1"/>
                </a:solidFill>
                <a:latin typeface="Proxima Nova"/>
                <a:ea typeface="Proxima Nova"/>
                <a:cs typeface="Proxima Nova"/>
                <a:sym typeface="Proxima Nova"/>
              </a:rPr>
              <a:t>Tọa độ của 2 điểm có khoảng cách gần nhau nhất</a:t>
            </a:r>
            <a:endParaRPr>
              <a:solidFill>
                <a:schemeClr val="lt1"/>
              </a:solidFill>
              <a:latin typeface="Proxima Nova"/>
              <a:ea typeface="Proxima Nova"/>
              <a:cs typeface="Proxima Nova"/>
              <a:sym typeface="Proxima Nova"/>
            </a:endParaRPr>
          </a:p>
        </p:txBody>
      </p:sp>
      <p:cxnSp>
        <p:nvCxnSpPr>
          <p:cNvPr id="533" name="Google Shape;533;p70"/>
          <p:cNvCxnSpPr>
            <a:stCxn id="529" idx="3"/>
            <a:endCxn id="531" idx="1"/>
          </p:cNvCxnSpPr>
          <p:nvPr/>
        </p:nvCxnSpPr>
        <p:spPr>
          <a:xfrm>
            <a:off x="2988575" y="2694363"/>
            <a:ext cx="22383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1555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lt1"/>
                </a:solidFill>
              </a:rPr>
              <a:t>Vai trò</a:t>
            </a:r>
            <a:endParaRPr b="1">
              <a:solidFill>
                <a:schemeClr val="lt1"/>
              </a:solidFill>
            </a:endParaRPr>
          </a:p>
        </p:txBody>
      </p:sp>
      <p:sp>
        <p:nvSpPr>
          <p:cNvPr id="108" name="Google Shape;108;p18"/>
          <p:cNvSpPr txBox="1"/>
          <p:nvPr>
            <p:ph idx="1" type="body"/>
          </p:nvPr>
        </p:nvSpPr>
        <p:spPr>
          <a:xfrm>
            <a:off x="311700" y="1152475"/>
            <a:ext cx="3094200" cy="17361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vi">
                <a:solidFill>
                  <a:schemeClr val="lt1"/>
                </a:solidFill>
              </a:rPr>
              <a:t>Các thuật toán hình học đóng một vai trò rất quan trọng trong đời sống và có những ứng dụng vô cùng thực tiễn.</a:t>
            </a:r>
            <a:endParaRPr>
              <a:solidFill>
                <a:schemeClr val="lt1"/>
              </a:solidFill>
            </a:endParaRPr>
          </a:p>
        </p:txBody>
      </p:sp>
      <p:sp>
        <p:nvSpPr>
          <p:cNvPr id="109" name="Google Shape;109;p18"/>
          <p:cNvSpPr txBox="1"/>
          <p:nvPr/>
        </p:nvSpPr>
        <p:spPr>
          <a:xfrm>
            <a:off x="4472775" y="266925"/>
            <a:ext cx="11592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Địa lý</a:t>
            </a:r>
            <a:endParaRPr b="1">
              <a:solidFill>
                <a:schemeClr val="lt1"/>
              </a:solidFill>
              <a:latin typeface="Proxima Nova"/>
              <a:ea typeface="Proxima Nova"/>
              <a:cs typeface="Proxima Nova"/>
              <a:sym typeface="Proxima Nova"/>
            </a:endParaRPr>
          </a:p>
        </p:txBody>
      </p:sp>
      <p:sp>
        <p:nvSpPr>
          <p:cNvPr id="110" name="Google Shape;110;p18"/>
          <p:cNvSpPr txBox="1"/>
          <p:nvPr/>
        </p:nvSpPr>
        <p:spPr>
          <a:xfrm>
            <a:off x="7293975" y="266925"/>
            <a:ext cx="11592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Đồ họa</a:t>
            </a:r>
            <a:endParaRPr b="1">
              <a:solidFill>
                <a:schemeClr val="lt1"/>
              </a:solidFill>
              <a:latin typeface="Proxima Nova"/>
              <a:ea typeface="Proxima Nova"/>
              <a:cs typeface="Proxima Nova"/>
              <a:sym typeface="Proxima Nova"/>
            </a:endParaRPr>
          </a:p>
        </p:txBody>
      </p:sp>
      <p:sp>
        <p:nvSpPr>
          <p:cNvPr id="111" name="Google Shape;111;p18"/>
          <p:cNvSpPr txBox="1"/>
          <p:nvPr/>
        </p:nvSpPr>
        <p:spPr>
          <a:xfrm>
            <a:off x="4428900" y="2263950"/>
            <a:ext cx="1203000" cy="6156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Thị giác máy tính</a:t>
            </a:r>
            <a:endParaRPr b="1">
              <a:solidFill>
                <a:schemeClr val="lt1"/>
              </a:solidFill>
              <a:latin typeface="Proxima Nova"/>
              <a:ea typeface="Proxima Nova"/>
              <a:cs typeface="Proxima Nova"/>
              <a:sym typeface="Proxima Nova"/>
            </a:endParaRPr>
          </a:p>
        </p:txBody>
      </p:sp>
      <p:pic>
        <p:nvPicPr>
          <p:cNvPr id="112" name="Google Shape;112;p18"/>
          <p:cNvPicPr preferRelativeResize="0"/>
          <p:nvPr/>
        </p:nvPicPr>
        <p:blipFill>
          <a:blip r:embed="rId3">
            <a:alphaModFix/>
          </a:blip>
          <a:stretch>
            <a:fillRect/>
          </a:stretch>
        </p:blipFill>
        <p:spPr>
          <a:xfrm>
            <a:off x="3953650" y="788750"/>
            <a:ext cx="2197450" cy="1236075"/>
          </a:xfrm>
          <a:prstGeom prst="rect">
            <a:avLst/>
          </a:prstGeom>
          <a:noFill/>
          <a:ln>
            <a:noFill/>
          </a:ln>
        </p:spPr>
      </p:pic>
      <p:pic>
        <p:nvPicPr>
          <p:cNvPr id="113" name="Google Shape;113;p18"/>
          <p:cNvPicPr preferRelativeResize="0"/>
          <p:nvPr/>
        </p:nvPicPr>
        <p:blipFill>
          <a:blip r:embed="rId4">
            <a:alphaModFix/>
          </a:blip>
          <a:stretch>
            <a:fillRect/>
          </a:stretch>
        </p:blipFill>
        <p:spPr>
          <a:xfrm>
            <a:off x="6532450" y="728675"/>
            <a:ext cx="2487024" cy="1356200"/>
          </a:xfrm>
          <a:prstGeom prst="rect">
            <a:avLst/>
          </a:prstGeom>
          <a:noFill/>
          <a:ln>
            <a:noFill/>
          </a:ln>
        </p:spPr>
      </p:pic>
      <p:pic>
        <p:nvPicPr>
          <p:cNvPr id="114" name="Google Shape;114;p18"/>
          <p:cNvPicPr preferRelativeResize="0"/>
          <p:nvPr/>
        </p:nvPicPr>
        <p:blipFill>
          <a:blip r:embed="rId5">
            <a:alphaModFix/>
          </a:blip>
          <a:stretch>
            <a:fillRect/>
          </a:stretch>
        </p:blipFill>
        <p:spPr>
          <a:xfrm>
            <a:off x="3996575" y="2968825"/>
            <a:ext cx="1906787" cy="1909949"/>
          </a:xfrm>
          <a:prstGeom prst="rect">
            <a:avLst/>
          </a:prstGeom>
          <a:noFill/>
          <a:ln>
            <a:noFill/>
          </a:ln>
        </p:spPr>
      </p:pic>
      <p:sp>
        <p:nvSpPr>
          <p:cNvPr id="115" name="Google Shape;115;p18"/>
          <p:cNvSpPr txBox="1"/>
          <p:nvPr/>
        </p:nvSpPr>
        <p:spPr>
          <a:xfrm>
            <a:off x="7293975" y="2450350"/>
            <a:ext cx="1159200" cy="400200"/>
          </a:xfrm>
          <a:prstGeom prst="rect">
            <a:avLst/>
          </a:prstGeom>
          <a:solidFill>
            <a:srgbClr val="A61C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vi">
                <a:solidFill>
                  <a:schemeClr val="lt1"/>
                </a:solidFill>
                <a:latin typeface="Proxima Nova"/>
                <a:ea typeface="Proxima Nova"/>
                <a:cs typeface="Proxima Nova"/>
                <a:sym typeface="Proxima Nova"/>
              </a:rPr>
              <a:t>Trò chơi</a:t>
            </a:r>
            <a:endParaRPr b="1">
              <a:solidFill>
                <a:schemeClr val="lt1"/>
              </a:solidFill>
              <a:latin typeface="Proxima Nova"/>
              <a:ea typeface="Proxima Nova"/>
              <a:cs typeface="Proxima Nova"/>
              <a:sym typeface="Proxima Nova"/>
            </a:endParaRPr>
          </a:p>
        </p:txBody>
      </p:sp>
      <p:pic>
        <p:nvPicPr>
          <p:cNvPr id="116" name="Google Shape;116;p18"/>
          <p:cNvPicPr preferRelativeResize="0"/>
          <p:nvPr/>
        </p:nvPicPr>
        <p:blipFill>
          <a:blip r:embed="rId6">
            <a:alphaModFix/>
          </a:blip>
          <a:stretch>
            <a:fillRect/>
          </a:stretch>
        </p:blipFill>
        <p:spPr>
          <a:xfrm>
            <a:off x="6594336" y="2968825"/>
            <a:ext cx="2300874" cy="1305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vi"/>
              <a:t>ĐẶC ĐIỂM</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chemeClr val="lt1"/>
                </a:solidFill>
              </a:rPr>
              <a:t>Đặc điểm</a:t>
            </a:r>
            <a:endParaRPr b="1">
              <a:solidFill>
                <a:schemeClr val="lt1"/>
              </a:solidFill>
            </a:endParaRPr>
          </a:p>
        </p:txBody>
      </p:sp>
      <p:sp>
        <p:nvSpPr>
          <p:cNvPr id="127" name="Google Shape;127;p20"/>
          <p:cNvSpPr txBox="1"/>
          <p:nvPr>
            <p:ph idx="1" type="body"/>
          </p:nvPr>
        </p:nvSpPr>
        <p:spPr>
          <a:xfrm>
            <a:off x="311700" y="1664500"/>
            <a:ext cx="3210300" cy="2055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vi">
                <a:solidFill>
                  <a:schemeClr val="lt1"/>
                </a:solidFill>
              </a:rPr>
              <a:t>Dữ liệu nhiều.</a:t>
            </a:r>
            <a:endParaRPr>
              <a:solidFill>
                <a:schemeClr val="lt1"/>
              </a:solidFill>
            </a:endParaRPr>
          </a:p>
          <a:p>
            <a:pPr indent="-342900" lvl="0" marL="457200" rtl="0" algn="l">
              <a:spcBef>
                <a:spcPts val="0"/>
              </a:spcBef>
              <a:spcAft>
                <a:spcPts val="0"/>
              </a:spcAft>
              <a:buClr>
                <a:schemeClr val="lt1"/>
              </a:buClr>
              <a:buSzPts val="1800"/>
              <a:buChar char="❏"/>
            </a:pPr>
            <a:r>
              <a:rPr lang="vi">
                <a:solidFill>
                  <a:schemeClr val="lt1"/>
                </a:solidFill>
              </a:rPr>
              <a:t>Đòi hỏi thời gian đáp ứng nhanh.</a:t>
            </a:r>
            <a:endParaRPr>
              <a:solidFill>
                <a:schemeClr val="lt1"/>
              </a:solidFill>
            </a:endParaRPr>
          </a:p>
          <a:p>
            <a:pPr indent="-342900" lvl="0" marL="457200" rtl="0" algn="l">
              <a:spcBef>
                <a:spcPts val="0"/>
              </a:spcBef>
              <a:spcAft>
                <a:spcPts val="0"/>
              </a:spcAft>
              <a:buClr>
                <a:schemeClr val="lt1"/>
              </a:buClr>
              <a:buSzPts val="1800"/>
              <a:buChar char="❏"/>
            </a:pPr>
            <a:r>
              <a:rPr lang="vi">
                <a:solidFill>
                  <a:schemeClr val="lt1"/>
                </a:solidFill>
              </a:rPr>
              <a:t>Độ chính xác cao.</a:t>
            </a:r>
            <a:endParaRPr>
              <a:solidFill>
                <a:schemeClr val="lt1"/>
              </a:solidFill>
            </a:endParaRPr>
          </a:p>
          <a:p>
            <a:pPr indent="-342900" lvl="0" marL="457200" rtl="0" algn="l">
              <a:spcBef>
                <a:spcPts val="0"/>
              </a:spcBef>
              <a:spcAft>
                <a:spcPts val="0"/>
              </a:spcAft>
              <a:buClr>
                <a:schemeClr val="lt1"/>
              </a:buClr>
              <a:buSzPts val="1800"/>
              <a:buChar char="❏"/>
            </a:pPr>
            <a:r>
              <a:rPr lang="vi">
                <a:solidFill>
                  <a:schemeClr val="lt1"/>
                </a:solidFill>
              </a:rPr>
              <a:t>Có nhiều cách đưa input vào.</a:t>
            </a:r>
            <a:endParaRPr>
              <a:solidFill>
                <a:schemeClr val="lt1"/>
              </a:solidFill>
            </a:endParaRPr>
          </a:p>
        </p:txBody>
      </p:sp>
      <p:sp>
        <p:nvSpPr>
          <p:cNvPr id="128" name="Google Shape;128;p20"/>
          <p:cNvSpPr txBox="1"/>
          <p:nvPr/>
        </p:nvSpPr>
        <p:spPr>
          <a:xfrm>
            <a:off x="6065050" y="1664500"/>
            <a:ext cx="30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29" name="Google Shape;129;p20"/>
          <p:cNvPicPr preferRelativeResize="0"/>
          <p:nvPr/>
        </p:nvPicPr>
        <p:blipFill>
          <a:blip r:embed="rId3">
            <a:alphaModFix/>
          </a:blip>
          <a:stretch>
            <a:fillRect/>
          </a:stretch>
        </p:blipFill>
        <p:spPr>
          <a:xfrm>
            <a:off x="4138674" y="1347625"/>
            <a:ext cx="2461875" cy="1736100"/>
          </a:xfrm>
          <a:prstGeom prst="rect">
            <a:avLst/>
          </a:prstGeom>
          <a:noFill/>
          <a:ln>
            <a:noFill/>
          </a:ln>
        </p:spPr>
      </p:pic>
      <p:pic>
        <p:nvPicPr>
          <p:cNvPr id="130" name="Google Shape;130;p20"/>
          <p:cNvPicPr preferRelativeResize="0"/>
          <p:nvPr/>
        </p:nvPicPr>
        <p:blipFill>
          <a:blip r:embed="rId4">
            <a:alphaModFix/>
          </a:blip>
          <a:stretch>
            <a:fillRect/>
          </a:stretch>
        </p:blipFill>
        <p:spPr>
          <a:xfrm>
            <a:off x="6600550" y="1338187"/>
            <a:ext cx="2375421" cy="1754975"/>
          </a:xfrm>
          <a:prstGeom prst="rect">
            <a:avLst/>
          </a:prstGeom>
          <a:noFill/>
          <a:ln>
            <a:noFill/>
          </a:ln>
        </p:spPr>
      </p:pic>
      <p:pic>
        <p:nvPicPr>
          <p:cNvPr id="131" name="Google Shape;131;p20"/>
          <p:cNvPicPr preferRelativeResize="0"/>
          <p:nvPr/>
        </p:nvPicPr>
        <p:blipFill>
          <a:blip r:embed="rId5">
            <a:alphaModFix/>
          </a:blip>
          <a:stretch>
            <a:fillRect/>
          </a:stretch>
        </p:blipFill>
        <p:spPr>
          <a:xfrm>
            <a:off x="5167450" y="3093163"/>
            <a:ext cx="3076568" cy="1745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vi"/>
              <a:t>ƯU, NHƯỢC ĐIỂM</a:t>
            </a:r>
            <a:endParaRPr b="1"/>
          </a:p>
        </p:txBody>
      </p:sp>
      <p:sp>
        <p:nvSpPr>
          <p:cNvPr id="137" name="Google Shape;137;p21"/>
          <p:cNvSpPr txBox="1"/>
          <p:nvPr>
            <p:ph idx="1" type="subTitle"/>
          </p:nvPr>
        </p:nvSpPr>
        <p:spPr>
          <a:xfrm>
            <a:off x="510450" y="3275225"/>
            <a:ext cx="6468900" cy="1104000"/>
          </a:xfrm>
          <a:prstGeom prst="rect">
            <a:avLst/>
          </a:prstGeom>
        </p:spPr>
        <p:txBody>
          <a:bodyPr anchorCtr="0" anchor="t" bIns="91425" lIns="91425" spcFirstLastPara="1" rIns="91425" wrap="square" tIns="91425">
            <a:normAutofit lnSpcReduction="20000"/>
          </a:bodyPr>
          <a:lstStyle/>
          <a:p>
            <a:pPr indent="-381000" lvl="0" marL="457200" rtl="0" algn="l">
              <a:spcBef>
                <a:spcPts val="0"/>
              </a:spcBef>
              <a:spcAft>
                <a:spcPts val="0"/>
              </a:spcAft>
              <a:buSzPts val="2400"/>
              <a:buChar char="❖"/>
            </a:pPr>
            <a:r>
              <a:rPr lang="vi"/>
              <a:t>Ưu điểm?</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vi"/>
              <a:t>Nhược điểm?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